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53" r:id="rId3"/>
    <p:sldMasterId id="2147483765" r:id="rId4"/>
  </p:sldMasterIdLst>
  <p:notesMasterIdLst>
    <p:notesMasterId r:id="rId17"/>
  </p:notesMasterIdLst>
  <p:sldIdLst>
    <p:sldId id="297" r:id="rId5"/>
    <p:sldId id="296" r:id="rId6"/>
    <p:sldId id="290" r:id="rId7"/>
    <p:sldId id="298" r:id="rId8"/>
    <p:sldId id="291" r:id="rId9"/>
    <p:sldId id="299" r:id="rId10"/>
    <p:sldId id="300" r:id="rId11"/>
    <p:sldId id="302" r:id="rId12"/>
    <p:sldId id="301" r:id="rId13"/>
    <p:sldId id="281" r:id="rId14"/>
    <p:sldId id="282" r:id="rId15"/>
    <p:sldId id="275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F2A74-F03E-4EAD-B48C-092F36136533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6F96E-D203-417F-8E5F-0EDE55F70A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884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EE365-031B-4F60-8C23-A95C97232E83}" type="slidenum">
              <a:rPr lang="es-ES" altLang="es-AR">
                <a:solidFill>
                  <a:srgbClr val="000000"/>
                </a:solidFill>
              </a:rPr>
              <a:pPr/>
              <a:t>12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89456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91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861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863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719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1759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467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39507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385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9804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92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grpSp>
          <p:nvGrpSpPr>
            <p:cNvPr id="92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2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25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altLang="es-AR" noProof="0" smtClean="0"/>
              <a:t>Haga clic para cambiar el estilo de título	</a:t>
            </a:r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es-ES" altLang="es-AR" noProof="0" smtClean="0"/>
              <a:t>Haga clic para modificar el estilo de subtítulo del patrón</a:t>
            </a:r>
          </a:p>
        </p:txBody>
      </p:sp>
      <p:sp>
        <p:nvSpPr>
          <p:cNvPr id="9260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9261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9262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5F7E68-9A43-48DC-8094-D1AD8D8FC232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3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CBB8D-8779-4519-8717-F487DC835556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3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3928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73DB5-F1E9-4315-A22B-25E8FC935308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69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22CF5-1B3F-4EF7-9CF0-D7E1A5CE4457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24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6ADEC-58DD-4642-A612-F9AB5A652D39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CF7CD-20F8-4488-B956-E9857F770AAA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05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5BC8E-4BC9-42DC-9F07-C201E974C29A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80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FCA5D-71A6-422F-9ABD-FB17CFBC5AC9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00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A1E59-8312-4997-907F-6FE1F821900D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45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4BFD4-91A2-4C77-B892-A76DC4C179BA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12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CE4A3-FFC4-4055-AED2-C52B08F22413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5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6D07FBF-C277-4FD5-A83C-8105DE7210AA}" type="slidenum">
              <a:rPr lang="es-ES" altLang="es-AR">
                <a:solidFill>
                  <a:srgbClr val="FFFFFF"/>
                </a:solidFill>
              </a:rPr>
              <a:pPr/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4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2913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-4233" y="2438401"/>
            <a:ext cx="12196233" cy="1063625"/>
            <a:chOff x="-2" y="1536"/>
            <a:chExt cx="5762" cy="670"/>
          </a:xfrm>
        </p:grpSpPr>
        <p:grpSp>
          <p:nvGrpSpPr>
            <p:cNvPr id="3891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8916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7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8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0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1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2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3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4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5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6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7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8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9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0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1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2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3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4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8935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936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93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564217" y="1341438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s-AR" noProof="0" smtClean="0"/>
              <a:t>Haga clic para modificar el estilo de título del patrón</a:t>
            </a:r>
          </a:p>
        </p:txBody>
      </p:sp>
      <p:sp>
        <p:nvSpPr>
          <p:cNvPr id="3893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555751" y="3886200"/>
            <a:ext cx="85344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s-AR" noProof="0" smtClean="0"/>
              <a:t>Haga clic para modificar el estilo de subtítulo del patrón</a:t>
            </a:r>
          </a:p>
        </p:txBody>
      </p:sp>
      <p:sp>
        <p:nvSpPr>
          <p:cNvPr id="38939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555751" y="6248400"/>
            <a:ext cx="2540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0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1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276F958-44E2-4B7A-A42F-7E6C10CDEEFF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903327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4B4A8-5C9D-421B-B60B-53D4323336F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59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0DB45-3CD8-4252-9AFB-391D6E7D35D0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14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6A0E0-B535-44E0-A2CB-E7F657C82842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80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24A07-FAC9-454C-ACBA-7565683D8599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61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05200-8FD5-42A2-A774-1D4DDE63ADB9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95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9F789-7F2F-48E2-9BC7-B13EED4C1EAA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96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48DC-5848-4591-BEC4-0CF4908DA26C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1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AA44C-4810-4800-A659-45336FA8E448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23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CCECD-D5B5-4F91-8AE8-CE56F5325D3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0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8453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36617" y="457200"/>
            <a:ext cx="25908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564217" y="457200"/>
            <a:ext cx="75692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B649E-0B75-40A8-9203-D1BBA0485BA7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54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-4233" y="2438401"/>
            <a:ext cx="12196233" cy="1063625"/>
            <a:chOff x="-2" y="1536"/>
            <a:chExt cx="5762" cy="670"/>
          </a:xfrm>
        </p:grpSpPr>
        <p:grpSp>
          <p:nvGrpSpPr>
            <p:cNvPr id="3891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8916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7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8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0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1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2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3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4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5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6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7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8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9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0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1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2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3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4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8935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936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93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564217" y="1341438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s-AR" noProof="0" smtClean="0"/>
              <a:t>Haga clic para modificar el estilo de título del patrón</a:t>
            </a:r>
          </a:p>
        </p:txBody>
      </p:sp>
      <p:sp>
        <p:nvSpPr>
          <p:cNvPr id="3893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555751" y="3886200"/>
            <a:ext cx="85344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s-AR" noProof="0" smtClean="0"/>
              <a:t>Haga clic para modificar el estilo de subtítulo del patrón</a:t>
            </a:r>
          </a:p>
        </p:txBody>
      </p:sp>
      <p:sp>
        <p:nvSpPr>
          <p:cNvPr id="38939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555751" y="6248400"/>
            <a:ext cx="2540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0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1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276F958-44E2-4B7A-A42F-7E6C10CDEEFF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302458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4B4A8-5C9D-421B-B60B-53D4323336F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8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0DB45-3CD8-4252-9AFB-391D6E7D35D0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84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6A0E0-B535-44E0-A2CB-E7F657C82842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4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24A07-FAC9-454C-ACBA-7565683D8599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39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05200-8FD5-42A2-A774-1D4DDE63ADB9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0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9F789-7F2F-48E2-9BC7-B13EED4C1EAA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99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48DC-5848-4591-BEC4-0CF4908DA26C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00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AA44C-4810-4800-A659-45336FA8E448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7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51861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CCECD-D5B5-4F91-8AE8-CE56F5325D3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3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36617" y="457200"/>
            <a:ext cx="25908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564217" y="457200"/>
            <a:ext cx="75692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B649E-0B75-40A8-9203-D1BBA0485BA7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7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229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97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190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570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8044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2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sp>
          <p:nvSpPr>
            <p:cNvPr id="823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FFFFFF"/>
                </a:solidFill>
              </a:endParaRPr>
            </a:p>
          </p:txBody>
        </p:sp>
        <p:grpSp>
          <p:nvGrpSpPr>
            <p:cNvPr id="823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23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3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823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823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>
              <a:solidFill>
                <a:srgbClr val="FFFFFF"/>
              </a:solidFill>
            </a:endParaRPr>
          </a:p>
        </p:txBody>
      </p:sp>
      <p:sp>
        <p:nvSpPr>
          <p:cNvPr id="823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884253-0818-410B-8ED4-6FCCAA0CC0D5}" type="slidenum">
              <a:rPr lang="es-ES" altLang="es-A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06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FFFFFF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1" y="-4763"/>
            <a:ext cx="1418167" cy="6858001"/>
            <a:chOff x="0" y="-3"/>
            <a:chExt cx="670" cy="4320"/>
          </a:xfrm>
        </p:grpSpPr>
        <p:grpSp>
          <p:nvGrpSpPr>
            <p:cNvPr id="37891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7892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3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4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5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6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7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8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9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0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1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2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3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4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5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6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7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8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9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10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7911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12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791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564217" y="457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título del patrón</a:t>
            </a:r>
          </a:p>
        </p:txBody>
      </p:sp>
      <p:sp>
        <p:nvSpPr>
          <p:cNvPr id="3791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4217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texto del patrón</a:t>
            </a:r>
          </a:p>
          <a:p>
            <a:pPr lvl="1"/>
            <a:r>
              <a:rPr lang="en-US" altLang="es-AR" smtClean="0"/>
              <a:t>Segundo nivel</a:t>
            </a:r>
          </a:p>
          <a:p>
            <a:pPr lvl="2"/>
            <a:r>
              <a:rPr lang="en-US" altLang="es-AR" smtClean="0"/>
              <a:t>Tercer nivel</a:t>
            </a:r>
          </a:p>
          <a:p>
            <a:pPr lvl="3"/>
            <a:r>
              <a:rPr lang="en-US" altLang="es-AR" smtClean="0"/>
              <a:t>Cuarto nivel</a:t>
            </a:r>
          </a:p>
          <a:p>
            <a:pPr lvl="4"/>
            <a:r>
              <a:rPr lang="en-US" altLang="es-AR" smtClean="0"/>
              <a:t>Quinto nivel</a:t>
            </a:r>
          </a:p>
        </p:txBody>
      </p:sp>
      <p:sp>
        <p:nvSpPr>
          <p:cNvPr id="37915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6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7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50D5C2A9-ED9C-4ABD-90BC-08FBD22693C9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</a:pPr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3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FFFFFF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1" y="-4763"/>
            <a:ext cx="1418167" cy="6858001"/>
            <a:chOff x="0" y="-3"/>
            <a:chExt cx="670" cy="4320"/>
          </a:xfrm>
        </p:grpSpPr>
        <p:grpSp>
          <p:nvGrpSpPr>
            <p:cNvPr id="37891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7892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3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4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5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6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7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8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9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0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1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2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3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4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5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6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7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8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9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10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7911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12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791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564217" y="457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título del patrón</a:t>
            </a:r>
          </a:p>
        </p:txBody>
      </p:sp>
      <p:sp>
        <p:nvSpPr>
          <p:cNvPr id="3791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4217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texto del patrón</a:t>
            </a:r>
          </a:p>
          <a:p>
            <a:pPr lvl="1"/>
            <a:r>
              <a:rPr lang="en-US" altLang="es-AR" smtClean="0"/>
              <a:t>Segundo nivel</a:t>
            </a:r>
          </a:p>
          <a:p>
            <a:pPr lvl="2"/>
            <a:r>
              <a:rPr lang="en-US" altLang="es-AR" smtClean="0"/>
              <a:t>Tercer nivel</a:t>
            </a:r>
          </a:p>
          <a:p>
            <a:pPr lvl="3"/>
            <a:r>
              <a:rPr lang="en-US" altLang="es-AR" smtClean="0"/>
              <a:t>Cuarto nivel</a:t>
            </a:r>
          </a:p>
          <a:p>
            <a:pPr lvl="4"/>
            <a:r>
              <a:rPr lang="en-US" altLang="es-AR" smtClean="0"/>
              <a:t>Quinto nivel</a:t>
            </a:r>
          </a:p>
        </p:txBody>
      </p:sp>
      <p:sp>
        <p:nvSpPr>
          <p:cNvPr id="37915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6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7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50D5C2A9-ED9C-4ABD-90BC-08FBD22693C9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</a:pPr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audio" Target="../media/media2.m4a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microsoft.com/office/2007/relationships/media" Target="../media/media2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jpeg"/><Relationship Id="rId11" Type="http://schemas.openxmlformats.org/officeDocument/2006/relationships/image" Target="../media/image11.emf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4.png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AR" dirty="0" smtClean="0">
                <a:solidFill>
                  <a:srgbClr val="FFFF00"/>
                </a:solidFill>
                <a:latin typeface="Algerian" panose="04020705040A02060702" pitchFamily="82" charset="0"/>
              </a:rPr>
              <a:t>INFECCIÓN DEL TRACTO URINARIO  </a:t>
            </a:r>
            <a:br>
              <a:rPr lang="es-AR" dirty="0" smtClean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s-AR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parte</a:t>
            </a:r>
            <a:br>
              <a:rPr lang="es-AR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UROCULTIVO</a:t>
            </a:r>
            <a:endParaRPr lang="es-AR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86600" y="5129784"/>
            <a:ext cx="4471416" cy="1127760"/>
          </a:xfrm>
        </p:spPr>
        <p:txBody>
          <a:bodyPr/>
          <a:lstStyle/>
          <a:p>
            <a:r>
              <a:rPr lang="es-AR" b="1" dirty="0" smtClean="0"/>
              <a:t>Dra. Roxana </a:t>
            </a:r>
            <a:r>
              <a:rPr lang="es-AR" b="1" dirty="0" err="1" smtClean="0"/>
              <a:t>Cannistraci</a:t>
            </a:r>
            <a:endParaRPr lang="es-AR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8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4279"/>
    </mc:Choice>
    <mc:Fallback>
      <p:transition spd="slow" advTm="1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A4CDC-0C79-43CA-A57B-770421268AA8}" type="slidenum">
              <a:rPr lang="en-US" altLang="es-AR">
                <a:solidFill>
                  <a:srgbClr val="000000"/>
                </a:solidFill>
              </a:rPr>
              <a:pPr/>
              <a:t>10</a:t>
            </a:fld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altLang="es-AR" sz="4000" b="1">
                <a:solidFill>
                  <a:srgbClr val="CC0066"/>
                </a:solidFill>
              </a:rPr>
              <a:t>INFECCIÓN URINARIA</a:t>
            </a:r>
            <a:r>
              <a:rPr kumimoji="0" lang="en-US" altLang="es-AR" sz="4000">
                <a:solidFill>
                  <a:srgbClr val="CC0066"/>
                </a:solidFill>
              </a:rPr>
              <a:t/>
            </a:r>
            <a:br>
              <a:rPr kumimoji="0" lang="en-US" altLang="es-AR" sz="4000">
                <a:solidFill>
                  <a:srgbClr val="CC0066"/>
                </a:solidFill>
              </a:rPr>
            </a:br>
            <a:endParaRPr kumimoji="0" lang="es-ES" altLang="es-AR" sz="4000" u="sng">
              <a:solidFill>
                <a:srgbClr val="CC0066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24743" y="2778899"/>
            <a:ext cx="9498563" cy="1709125"/>
          </a:xfrm>
        </p:spPr>
        <p:txBody>
          <a:bodyPr/>
          <a:lstStyle/>
          <a:p>
            <a:r>
              <a:rPr lang="es-ES" altLang="es-AR" sz="2800" dirty="0" err="1" smtClean="0"/>
              <a:t>Enterobacterias</a:t>
            </a:r>
            <a:r>
              <a:rPr lang="es-ES" altLang="es-AR" sz="2800" dirty="0" smtClean="0"/>
              <a:t> : </a:t>
            </a:r>
            <a:r>
              <a:rPr lang="es-ES" altLang="es-AR" sz="2000" i="1" dirty="0" err="1" smtClean="0">
                <a:solidFill>
                  <a:srgbClr val="FF0000"/>
                </a:solidFill>
              </a:rPr>
              <a:t>Escherichia</a:t>
            </a:r>
            <a:r>
              <a:rPr lang="es-ES" altLang="es-AR" sz="2000" i="1" dirty="0" smtClean="0">
                <a:solidFill>
                  <a:srgbClr val="FF0000"/>
                </a:solidFill>
              </a:rPr>
              <a:t> </a:t>
            </a:r>
            <a:r>
              <a:rPr lang="es-ES" altLang="es-AR" sz="2000" i="1" dirty="0" err="1" smtClean="0">
                <a:solidFill>
                  <a:srgbClr val="FF0000"/>
                </a:solidFill>
              </a:rPr>
              <a:t>coli</a:t>
            </a:r>
            <a:r>
              <a:rPr lang="es-ES" altLang="es-AR" sz="2000" dirty="0" smtClean="0"/>
              <a:t>, </a:t>
            </a:r>
            <a:r>
              <a:rPr lang="es-ES" altLang="es-AR" sz="2000" i="1" dirty="0" err="1" smtClean="0"/>
              <a:t>P.mirabilis</a:t>
            </a:r>
            <a:r>
              <a:rPr lang="es-ES" altLang="es-AR" sz="2000" dirty="0" smtClean="0"/>
              <a:t>, </a:t>
            </a:r>
            <a:r>
              <a:rPr lang="es-ES" altLang="es-AR" sz="2000" i="1" dirty="0" err="1" smtClean="0"/>
              <a:t>K.pneumoniae</a:t>
            </a:r>
            <a:r>
              <a:rPr lang="es-ES" altLang="es-AR" sz="2000" dirty="0" smtClean="0"/>
              <a:t>, </a:t>
            </a:r>
            <a:r>
              <a:rPr lang="es-ES" altLang="es-AR" sz="2000" dirty="0" err="1" smtClean="0"/>
              <a:t>etc</a:t>
            </a:r>
            <a:endParaRPr lang="es-ES" altLang="es-AR" sz="2000" dirty="0"/>
          </a:p>
          <a:p>
            <a:r>
              <a:rPr lang="es-ES" altLang="es-AR" sz="2800" dirty="0"/>
              <a:t>Cocos </a:t>
            </a:r>
            <a:r>
              <a:rPr lang="es-ES" altLang="es-AR" sz="2800" dirty="0" err="1"/>
              <a:t>gram</a:t>
            </a:r>
            <a:r>
              <a:rPr lang="es-ES" altLang="es-AR" sz="2800" dirty="0"/>
              <a:t> </a:t>
            </a:r>
            <a:r>
              <a:rPr lang="es-ES" altLang="es-AR" sz="2800" dirty="0" smtClean="0"/>
              <a:t>positivos: </a:t>
            </a:r>
            <a:r>
              <a:rPr lang="es-ES" altLang="es-AR" sz="2000" dirty="0" err="1"/>
              <a:t>En</a:t>
            </a:r>
            <a:r>
              <a:rPr lang="es-ES" altLang="es-AR" sz="2000" dirty="0" err="1" smtClean="0"/>
              <a:t>terococos</a:t>
            </a:r>
            <a:r>
              <a:rPr lang="es-ES" altLang="es-AR" sz="2000" dirty="0"/>
              <a:t>, </a:t>
            </a:r>
            <a:r>
              <a:rPr lang="es-ES" altLang="es-AR" sz="2000" i="1" dirty="0"/>
              <a:t>S. </a:t>
            </a:r>
            <a:r>
              <a:rPr lang="es-ES" altLang="es-AR" sz="2000" i="1" dirty="0" err="1" smtClean="0"/>
              <a:t>saprohyticus</a:t>
            </a:r>
            <a:r>
              <a:rPr lang="es-ES" altLang="es-AR" sz="2000" dirty="0"/>
              <a:t>, </a:t>
            </a:r>
            <a:r>
              <a:rPr lang="es-ES" altLang="es-AR" sz="2000" i="1" dirty="0"/>
              <a:t>S. </a:t>
            </a:r>
            <a:r>
              <a:rPr lang="es-ES" altLang="es-AR" sz="2000" i="1" dirty="0" err="1"/>
              <a:t>agalactiae</a:t>
            </a:r>
            <a:endParaRPr lang="es-ES" altLang="es-AR" sz="2000" i="1" dirty="0"/>
          </a:p>
          <a:p>
            <a:r>
              <a:rPr lang="es-ES" altLang="es-AR" sz="2800" dirty="0" smtClean="0"/>
              <a:t>Bacilos no fermentadores:</a:t>
            </a:r>
            <a:r>
              <a:rPr lang="es-ES" altLang="es-AR" sz="2800" dirty="0" smtClean="0"/>
              <a:t> </a:t>
            </a:r>
            <a:r>
              <a:rPr lang="es-ES" altLang="es-AR" sz="2000" i="1" dirty="0" err="1"/>
              <a:t>Pseudomonas</a:t>
            </a:r>
            <a:r>
              <a:rPr lang="es-ES" altLang="es-AR" sz="2000" i="1" dirty="0"/>
              <a:t> </a:t>
            </a:r>
            <a:r>
              <a:rPr lang="es-ES" altLang="es-AR" sz="2000" i="1" dirty="0" err="1"/>
              <a:t>aeruginosa</a:t>
            </a:r>
            <a:r>
              <a:rPr lang="es-ES" altLang="es-AR" sz="2000" i="1" dirty="0"/>
              <a:t> </a:t>
            </a:r>
          </a:p>
          <a:p>
            <a:pPr>
              <a:buFont typeface="Monotype Sorts" pitchFamily="2" charset="2"/>
              <a:buNone/>
            </a:pPr>
            <a:r>
              <a:rPr lang="es-ES" altLang="es-AR" dirty="0"/>
              <a:t> </a:t>
            </a:r>
          </a:p>
          <a:p>
            <a:endParaRPr lang="es-ES" altLang="es-AR" dirty="0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432176" y="1125539"/>
            <a:ext cx="6335713" cy="719137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tx1"/>
            </a:solidFill>
            <a:miter lim="800000"/>
            <a:headEnd type="none" w="sm" len="sm"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AR" sz="3200" u="sng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AR" sz="3200" b="1" u="sng">
                <a:solidFill>
                  <a:srgbClr val="3366CC"/>
                </a:solidFill>
                <a:latin typeface="Times New Roman" panose="02020603050405020304" pitchFamily="18" charset="0"/>
              </a:rPr>
              <a:t>MICROORGANISMOS</a:t>
            </a:r>
            <a:r>
              <a:rPr lang="es-AR" altLang="es-AR" sz="3200" b="1" u="sng">
                <a:solidFill>
                  <a:srgbClr val="3366CC"/>
                </a:solidFill>
                <a:latin typeface="Times New Roman" panose="02020603050405020304" pitchFamily="18" charset="0"/>
              </a:rPr>
              <a:t/>
            </a:r>
            <a:br>
              <a:rPr lang="es-AR" altLang="es-AR" sz="3200" b="1" u="sng">
                <a:solidFill>
                  <a:srgbClr val="3366CC"/>
                </a:solidFill>
                <a:latin typeface="Times New Roman" panose="02020603050405020304" pitchFamily="18" charset="0"/>
              </a:rPr>
            </a:br>
            <a:endParaRPr lang="es-ES" altLang="es-AR" sz="3200" b="1" u="sng">
              <a:solidFill>
                <a:srgbClr val="3366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2251086" y="4762979"/>
            <a:ext cx="9272220" cy="1210466"/>
          </a:xfrm>
          <a:prstGeom prst="rect">
            <a:avLst/>
          </a:prstGeom>
          <a:solidFill>
            <a:schemeClr val="accent1"/>
          </a:solidFill>
          <a:ln w="38100" cap="sq">
            <a:solidFill>
              <a:srgbClr val="FF0000"/>
            </a:solidFill>
            <a:miter lim="800000"/>
            <a:headEnd type="none" w="sm" len="sm"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AR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</a:t>
            </a:r>
            <a:r>
              <a:rPr lang="es-ES" altLang="es-AR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Coxcackie</a:t>
            </a:r>
            <a:r>
              <a:rPr lang="es-ES" altLang="es-A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-</a:t>
            </a:r>
            <a:r>
              <a:rPr lang="es-ES" altLang="es-AR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CMV- </a:t>
            </a:r>
            <a:r>
              <a:rPr lang="es-ES" altLang="es-AR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Adenovirus (tipos 11 y 21) </a:t>
            </a:r>
            <a:endParaRPr lang="es-ES" altLang="es-AR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4114800" y="2089151"/>
            <a:ext cx="4324637" cy="596880"/>
          </a:xfrm>
          <a:prstGeom prst="rect">
            <a:avLst/>
          </a:prstGeom>
          <a:solidFill>
            <a:schemeClr val="accent1"/>
          </a:solidFill>
          <a:ln w="38100" cap="sq">
            <a:solidFill>
              <a:schemeClr val="tx1"/>
            </a:solidFill>
            <a:miter lim="800000"/>
            <a:headEnd type="none" w="sm" len="sm"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A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&gt;95% </a:t>
            </a:r>
            <a:r>
              <a:rPr lang="es-ES" altLang="es-A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Monomicrobianas</a:t>
            </a:r>
            <a:endParaRPr lang="es-ES" altLang="es-AR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0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08"/>
    </mc:Choice>
    <mc:Fallback>
      <p:transition spd="slow" advTm="23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30A6-0EC6-4F28-B7D3-7F563B237BA9}" type="slidenum">
              <a:rPr lang="en-US" altLang="es-AR">
                <a:solidFill>
                  <a:srgbClr val="000000"/>
                </a:solidFill>
              </a:rPr>
              <a:pPr/>
              <a:t>11</a:t>
            </a:fld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97163" y="260350"/>
            <a:ext cx="7772400" cy="865188"/>
          </a:xfrm>
        </p:spPr>
        <p:txBody>
          <a:bodyPr/>
          <a:lstStyle/>
          <a:p>
            <a:pPr algn="ctr"/>
            <a:r>
              <a:rPr lang="es-ES" altLang="es-AR">
                <a:solidFill>
                  <a:schemeClr val="tx1"/>
                </a:solidFill>
              </a:rPr>
              <a:t>Síndrome uretral femenino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1984" y="1125538"/>
            <a:ext cx="9462920" cy="5327650"/>
          </a:xfrm>
        </p:spPr>
        <p:txBody>
          <a:bodyPr/>
          <a:lstStyle/>
          <a:p>
            <a:pPr algn="ctr"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800" dirty="0"/>
              <a:t> Disuria – </a:t>
            </a:r>
            <a:r>
              <a:rPr lang="es-ES" altLang="es-AR" sz="2800" dirty="0" err="1"/>
              <a:t>Polaquiuria</a:t>
            </a:r>
            <a:endParaRPr lang="es-ES" altLang="es-AR" sz="28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800" dirty="0">
                <a:solidFill>
                  <a:srgbClr val="CC0066"/>
                </a:solidFill>
              </a:rPr>
              <a:t>Mujer joven – sexualmente activa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800" dirty="0">
                <a:solidFill>
                  <a:schemeClr val="tx2"/>
                </a:solidFill>
              </a:rPr>
              <a:t>c/</a:t>
            </a:r>
            <a:r>
              <a:rPr lang="es-ES" altLang="es-AR" sz="2800" dirty="0" err="1">
                <a:solidFill>
                  <a:schemeClr val="tx2"/>
                </a:solidFill>
              </a:rPr>
              <a:t>Piuria</a:t>
            </a:r>
            <a:r>
              <a:rPr lang="es-ES" altLang="es-AR" sz="2800" dirty="0">
                <a:solidFill>
                  <a:schemeClr val="tx2"/>
                </a:solidFill>
              </a:rPr>
              <a:t> + </a:t>
            </a:r>
            <a:r>
              <a:rPr lang="es-ES" altLang="es-AR" sz="2800" dirty="0" err="1">
                <a:solidFill>
                  <a:schemeClr val="tx2"/>
                </a:solidFill>
              </a:rPr>
              <a:t>urocultivo</a:t>
            </a:r>
            <a:r>
              <a:rPr lang="es-ES" altLang="es-AR" sz="2800" dirty="0">
                <a:solidFill>
                  <a:schemeClr val="tx2"/>
                </a:solidFill>
              </a:rPr>
              <a:t> con </a:t>
            </a:r>
            <a:r>
              <a:rPr lang="es-ES" altLang="es-AR" sz="2800" dirty="0" err="1">
                <a:solidFill>
                  <a:schemeClr val="tx2"/>
                </a:solidFill>
              </a:rPr>
              <a:t>Rto</a:t>
            </a:r>
            <a:r>
              <a:rPr lang="es-ES" altLang="es-AR" sz="2800" dirty="0">
                <a:solidFill>
                  <a:schemeClr val="tx2"/>
                </a:solidFill>
              </a:rPr>
              <a:t>. &gt;10</a:t>
            </a:r>
            <a:r>
              <a:rPr lang="es-ES" altLang="es-AR" sz="2800" baseline="30000" dirty="0">
                <a:solidFill>
                  <a:schemeClr val="tx2"/>
                </a:solidFill>
              </a:rPr>
              <a:t>5          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800" dirty="0">
                <a:solidFill>
                  <a:schemeClr val="tx2"/>
                </a:solidFill>
              </a:rPr>
              <a:t>c/ </a:t>
            </a:r>
            <a:r>
              <a:rPr lang="es-ES" altLang="es-AR" sz="2800" dirty="0" err="1">
                <a:solidFill>
                  <a:schemeClr val="tx2"/>
                </a:solidFill>
              </a:rPr>
              <a:t>Piuria</a:t>
            </a:r>
            <a:r>
              <a:rPr lang="es-ES" altLang="es-AR" sz="2800" dirty="0">
                <a:solidFill>
                  <a:schemeClr val="tx2"/>
                </a:solidFill>
              </a:rPr>
              <a:t> + </a:t>
            </a:r>
            <a:r>
              <a:rPr lang="es-ES" altLang="es-AR" sz="2800" dirty="0" err="1">
                <a:solidFill>
                  <a:schemeClr val="tx2"/>
                </a:solidFill>
              </a:rPr>
              <a:t>urocultivo</a:t>
            </a:r>
            <a:r>
              <a:rPr lang="es-ES" altLang="es-AR" sz="2800" dirty="0">
                <a:solidFill>
                  <a:schemeClr val="tx2"/>
                </a:solidFill>
              </a:rPr>
              <a:t> con </a:t>
            </a:r>
            <a:r>
              <a:rPr lang="es-ES" altLang="es-AR" sz="2800" dirty="0" err="1">
                <a:solidFill>
                  <a:schemeClr val="tx2"/>
                </a:solidFill>
              </a:rPr>
              <a:t>Rto</a:t>
            </a:r>
            <a:r>
              <a:rPr lang="es-ES" altLang="es-AR" sz="2800" dirty="0">
                <a:solidFill>
                  <a:schemeClr val="tx2"/>
                </a:solidFill>
              </a:rPr>
              <a:t>. &lt; 10</a:t>
            </a:r>
            <a:r>
              <a:rPr lang="es-ES" altLang="es-AR" sz="2800" baseline="30000" dirty="0">
                <a:solidFill>
                  <a:schemeClr val="tx2"/>
                </a:solidFill>
              </a:rPr>
              <a:t>5          </a:t>
            </a:r>
            <a:r>
              <a:rPr lang="es-ES" altLang="es-AR" sz="2800" baseline="30000" dirty="0" smtClean="0">
                <a:solidFill>
                  <a:schemeClr val="tx2"/>
                </a:solidFill>
              </a:rPr>
              <a:t>    </a:t>
            </a:r>
            <a:endParaRPr lang="es-ES" altLang="es-AR" sz="2800" b="1" baseline="300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800" dirty="0">
                <a:solidFill>
                  <a:schemeClr val="tx2"/>
                </a:solidFill>
              </a:rPr>
              <a:t>c/ </a:t>
            </a:r>
            <a:r>
              <a:rPr lang="es-ES" altLang="es-AR" sz="2800" dirty="0" err="1">
                <a:solidFill>
                  <a:schemeClr val="tx2"/>
                </a:solidFill>
              </a:rPr>
              <a:t>Piuria</a:t>
            </a:r>
            <a:r>
              <a:rPr lang="es-ES" altLang="es-AR" sz="2800" dirty="0">
                <a:solidFill>
                  <a:schemeClr val="tx2"/>
                </a:solidFill>
              </a:rPr>
              <a:t> + </a:t>
            </a:r>
            <a:r>
              <a:rPr lang="es-ES" altLang="es-AR" sz="2800" dirty="0" err="1">
                <a:solidFill>
                  <a:schemeClr val="tx2"/>
                </a:solidFill>
              </a:rPr>
              <a:t>urocultivos</a:t>
            </a:r>
            <a:r>
              <a:rPr lang="es-ES" altLang="es-AR" sz="2800" dirty="0">
                <a:solidFill>
                  <a:schemeClr val="tx2"/>
                </a:solidFill>
              </a:rPr>
              <a:t> negativos            </a:t>
            </a:r>
            <a:r>
              <a:rPr lang="es-ES" altLang="es-AR" sz="2800" dirty="0" err="1"/>
              <a:t>inf</a:t>
            </a:r>
            <a:r>
              <a:rPr lang="es-ES" altLang="es-AR" sz="2800" dirty="0"/>
              <a:t>. </a:t>
            </a:r>
            <a:r>
              <a:rPr lang="es-ES" altLang="es-AR" sz="2800" dirty="0" smtClean="0"/>
              <a:t>Ginecológica?                                                              </a:t>
            </a:r>
            <a:endParaRPr lang="es-ES" altLang="es-AR" sz="28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800" dirty="0">
                <a:solidFill>
                  <a:schemeClr val="tx2"/>
                </a:solidFill>
              </a:rPr>
              <a:t>                              </a:t>
            </a:r>
            <a:r>
              <a:rPr lang="es-ES" altLang="es-AR" sz="2400" i="1" dirty="0"/>
              <a:t>Chlamydia </a:t>
            </a:r>
            <a:r>
              <a:rPr lang="es-ES" altLang="es-AR" sz="2400" i="1" dirty="0" err="1"/>
              <a:t>trachomatis</a:t>
            </a:r>
            <a:endParaRPr lang="es-ES" altLang="es-AR" sz="2400" i="1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400" i="1" dirty="0"/>
              <a:t>                                   </a:t>
            </a:r>
            <a:r>
              <a:rPr lang="es-ES" altLang="es-AR" sz="2400" i="1" dirty="0" err="1"/>
              <a:t>Neisseria</a:t>
            </a:r>
            <a:r>
              <a:rPr lang="es-ES" altLang="es-AR" sz="2400" i="1" dirty="0"/>
              <a:t> </a:t>
            </a:r>
            <a:r>
              <a:rPr lang="es-ES" altLang="es-AR" sz="2400" i="1" dirty="0" err="1"/>
              <a:t>gonorrhoeae</a:t>
            </a:r>
            <a:endParaRPr lang="es-ES" altLang="es-AR" sz="2400" i="1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400" i="1" dirty="0"/>
              <a:t>                                   Vaginitis – Herpes genital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s-ES" altLang="es-AR" sz="24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800" dirty="0">
                <a:solidFill>
                  <a:schemeClr val="tx2"/>
                </a:solidFill>
              </a:rPr>
              <a:t>s/ </a:t>
            </a:r>
            <a:r>
              <a:rPr lang="es-ES" altLang="es-AR" sz="2800" dirty="0" err="1">
                <a:solidFill>
                  <a:schemeClr val="tx2"/>
                </a:solidFill>
              </a:rPr>
              <a:t>Piuria</a:t>
            </a:r>
            <a:r>
              <a:rPr lang="es-ES" altLang="es-AR" sz="2800" dirty="0">
                <a:solidFill>
                  <a:schemeClr val="tx2"/>
                </a:solidFill>
              </a:rPr>
              <a:t> + </a:t>
            </a:r>
            <a:r>
              <a:rPr lang="es-ES" altLang="es-AR" sz="2800" dirty="0" err="1">
                <a:solidFill>
                  <a:schemeClr val="tx2"/>
                </a:solidFill>
              </a:rPr>
              <a:t>urocultivos</a:t>
            </a:r>
            <a:r>
              <a:rPr lang="es-ES" altLang="es-AR" sz="2800" dirty="0">
                <a:solidFill>
                  <a:schemeClr val="tx2"/>
                </a:solidFill>
              </a:rPr>
              <a:t> negativos</a:t>
            </a:r>
            <a:r>
              <a:rPr lang="es-ES" altLang="es-AR" sz="2400" b="1" dirty="0">
                <a:solidFill>
                  <a:schemeClr val="tx2"/>
                </a:solidFill>
              </a:rPr>
              <a:t>               </a:t>
            </a:r>
            <a:r>
              <a:rPr lang="es-ES" altLang="es-AR" sz="2400" b="1" dirty="0" smtClean="0">
                <a:solidFill>
                  <a:schemeClr val="tx2"/>
                </a:solidFill>
              </a:rPr>
              <a:t>   </a:t>
            </a:r>
            <a:r>
              <a:rPr lang="es-ES" altLang="es-AR" sz="2800" dirty="0" smtClean="0"/>
              <a:t>no </a:t>
            </a:r>
            <a:r>
              <a:rPr lang="es-ES" altLang="es-AR" sz="2800" dirty="0"/>
              <a:t>infecciones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400" dirty="0">
                <a:solidFill>
                  <a:schemeClr val="tx2"/>
                </a:solidFill>
              </a:rPr>
              <a:t>                                    </a:t>
            </a:r>
            <a:r>
              <a:rPr lang="es-ES" altLang="es-AR" sz="2400" dirty="0"/>
              <a:t>causas </a:t>
            </a:r>
            <a:r>
              <a:rPr lang="es-ES" altLang="es-AR" sz="2400" dirty="0"/>
              <a:t>traumáticos- </a:t>
            </a:r>
            <a:r>
              <a:rPr lang="es-ES" altLang="es-AR" sz="2400" dirty="0" smtClean="0"/>
              <a:t>alérgicas </a:t>
            </a:r>
            <a:r>
              <a:rPr lang="es-ES" altLang="es-AR" sz="2400" dirty="0"/>
              <a:t>-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s-ES" altLang="es-AR" sz="2400" dirty="0"/>
              <a:t>                                    </a:t>
            </a:r>
            <a:r>
              <a:rPr lang="es-ES" altLang="es-AR" sz="2400" dirty="0" smtClean="0"/>
              <a:t>químicas – psicológicas ????</a:t>
            </a:r>
            <a:endParaRPr lang="es-ES" altLang="es-AR" sz="24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s-ES" altLang="es-AR" sz="2800" dirty="0">
              <a:solidFill>
                <a:schemeClr val="tx2"/>
              </a:solidFill>
            </a:endParaRPr>
          </a:p>
        </p:txBody>
      </p:sp>
      <p:sp>
        <p:nvSpPr>
          <p:cNvPr id="90119" name="AutoShape 7"/>
          <p:cNvSpPr>
            <a:spLocks/>
          </p:cNvSpPr>
          <p:nvPr/>
        </p:nvSpPr>
        <p:spPr bwMode="auto">
          <a:xfrm>
            <a:off x="8472489" y="2060576"/>
            <a:ext cx="287337" cy="1008063"/>
          </a:xfrm>
          <a:prstGeom prst="rightBrace">
            <a:avLst>
              <a:gd name="adj1" fmla="val 29236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7751764" y="3256546"/>
            <a:ext cx="6477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7751764" y="5373688"/>
            <a:ext cx="936625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8574834" y="2341984"/>
            <a:ext cx="3230070" cy="503853"/>
          </a:xfrm>
          <a:prstGeom prst="rect">
            <a:avLst/>
          </a:prstGeom>
          <a:noFill/>
          <a:ln>
            <a:noFill/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s-AR" sz="2800" dirty="0">
                <a:solidFill>
                  <a:schemeClr val="tx1"/>
                </a:solidFill>
              </a:rPr>
              <a:t>Infección urinaria</a:t>
            </a:r>
          </a:p>
        </p:txBody>
      </p:sp>
    </p:spTree>
    <p:extLst>
      <p:ext uri="{BB962C8B-B14F-4D97-AF65-F5344CB8AC3E}">
        <p14:creationId xmlns:p14="http://schemas.microsoft.com/office/powerpoint/2010/main" val="166817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42"/>
    </mc:Choice>
    <mc:Fallback>
      <p:transition spd="slow" advTm="189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JPEG - 13.9 K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89139"/>
            <a:ext cx="3455988" cy="32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6245352" y="3438144"/>
            <a:ext cx="4279392" cy="630936"/>
          </a:xfrm>
        </p:spPr>
        <p:txBody>
          <a:bodyPr/>
          <a:lstStyle/>
          <a:p>
            <a:pPr marL="0" indent="0">
              <a:buNone/>
            </a:pPr>
            <a:r>
              <a:rPr lang="es-AR" dirty="0" smtClean="0"/>
              <a:t>  </a:t>
            </a:r>
            <a:r>
              <a:rPr lang="es-AR" dirty="0" smtClean="0">
                <a:solidFill>
                  <a:srgbClr val="FF0000"/>
                </a:solidFill>
                <a:latin typeface="Algerian" panose="04020705040A02060702" pitchFamily="82" charset="0"/>
              </a:rPr>
              <a:t>Muchas Gracias</a:t>
            </a:r>
            <a:endParaRPr lang="es-AR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8"/>
    </mc:Choice>
    <mc:Fallback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49644" y="271948"/>
            <a:ext cx="685958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s-AR" dirty="0" smtClean="0">
                <a:solidFill>
                  <a:srgbClr val="FFFF00"/>
                </a:solidFill>
              </a:rPr>
              <a:t/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dirty="0">
                <a:solidFill>
                  <a:srgbClr val="FFFF00"/>
                </a:solidFill>
              </a:rPr>
              <a:t/>
            </a:r>
            <a:br>
              <a:rPr lang="es-AR" dirty="0">
                <a:solidFill>
                  <a:srgbClr val="FFFF00"/>
                </a:solidFill>
              </a:rPr>
            </a:br>
            <a:r>
              <a:rPr lang="es-A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microbiológico de ITU</a:t>
            </a:r>
            <a:br>
              <a:rPr lang="es-A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UROCULTIVO</a:t>
            </a:r>
            <a:endParaRPr lang="es-AR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2</a:t>
            </a:fld>
            <a:endParaRPr lang="en-US" altLang="es-AR" dirty="0">
              <a:solidFill>
                <a:srgbClr val="000000"/>
              </a:solidFill>
            </a:endParaRPr>
          </a:p>
        </p:txBody>
      </p:sp>
      <p:pic>
        <p:nvPicPr>
          <p:cNvPr id="6146" name="Picture 2" descr="Qué es una infección urinaria? – Centro Medi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41" y="2459558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sas que jamás debes hacer cuando tienes una infección urinar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3" y="2468018"/>
            <a:ext cx="2840761" cy="17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271" y="2468018"/>
            <a:ext cx="2240873" cy="1810857"/>
          </a:xfrm>
          <a:prstGeom prst="rect">
            <a:avLst/>
          </a:prstGeom>
        </p:spPr>
      </p:pic>
      <p:pic>
        <p:nvPicPr>
          <p:cNvPr id="6150" name="Picture 6" descr="Infección urinaria durante el embarazo: prevención y síntom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9" y="4507507"/>
            <a:ext cx="2744787" cy="18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nfección de orina en niños ¿cuáles son los síntomas?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49" y="4523997"/>
            <a:ext cx="2228195" cy="18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íntomas de infección urinaria en bebé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50" y="4523997"/>
            <a:ext cx="2619375" cy="18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8888" y="2017027"/>
            <a:ext cx="1704130" cy="17474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9922" y="310530"/>
            <a:ext cx="1758214" cy="14684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3269" y="4194175"/>
            <a:ext cx="1784708" cy="171926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4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9967"/>
    </mc:Choice>
    <mc:Fallback>
      <p:transition spd="slow" advTm="6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76501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s-AR" sz="3600" dirty="0" smtClean="0"/>
              <a:t>Tipos de Muestras</a:t>
            </a:r>
            <a:endParaRPr lang="es-AR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38265" y="1222218"/>
            <a:ext cx="10189152" cy="2842788"/>
          </a:xfrm>
        </p:spPr>
        <p:txBody>
          <a:bodyPr/>
          <a:lstStyle/>
          <a:p>
            <a:r>
              <a:rPr lang="es-AR" dirty="0" smtClean="0"/>
              <a:t>Chorro </a:t>
            </a:r>
            <a:r>
              <a:rPr lang="es-AR" dirty="0" smtClean="0"/>
              <a:t>medio: </a:t>
            </a:r>
            <a:r>
              <a:rPr lang="es-AR" sz="1800" dirty="0" smtClean="0"/>
              <a:t>adultos</a:t>
            </a:r>
          </a:p>
          <a:p>
            <a:pPr marL="0" indent="0">
              <a:buNone/>
            </a:pPr>
            <a:r>
              <a:rPr lang="es-AR" dirty="0" smtClean="0"/>
              <a:t>   </a:t>
            </a:r>
            <a:endParaRPr lang="es-AR" dirty="0" smtClean="0"/>
          </a:p>
          <a:p>
            <a:r>
              <a:rPr lang="es-AR" dirty="0" smtClean="0"/>
              <a:t>Chorro medio al </a:t>
            </a:r>
            <a:r>
              <a:rPr lang="es-AR" dirty="0" smtClean="0"/>
              <a:t>acecho: </a:t>
            </a:r>
            <a:r>
              <a:rPr lang="es-AR" sz="1800" dirty="0" smtClean="0"/>
              <a:t>lactantes que no controlan esfínteres</a:t>
            </a:r>
          </a:p>
          <a:p>
            <a:endParaRPr lang="es-AR" dirty="0" smtClean="0"/>
          </a:p>
          <a:p>
            <a:r>
              <a:rPr lang="es-AR" dirty="0" smtClean="0"/>
              <a:t>PSP: </a:t>
            </a:r>
            <a:r>
              <a:rPr lang="es-AR" sz="1800" dirty="0"/>
              <a:t>neonatos, resultados por cultivo conflictivos, mg de difícil desarrollo </a:t>
            </a:r>
          </a:p>
          <a:p>
            <a:endParaRPr lang="es-AR" dirty="0" smtClean="0"/>
          </a:p>
          <a:p>
            <a:r>
              <a:rPr lang="es-AR" dirty="0" smtClean="0"/>
              <a:t>Punción de </a:t>
            </a:r>
            <a:r>
              <a:rPr lang="es-AR" dirty="0" smtClean="0"/>
              <a:t>sonda: </a:t>
            </a:r>
            <a:r>
              <a:rPr lang="es-AR" sz="1800" dirty="0"/>
              <a:t>paciente sondado</a:t>
            </a:r>
          </a:p>
          <a:p>
            <a:endParaRPr lang="es-AR" dirty="0" smtClean="0"/>
          </a:p>
          <a:p>
            <a:r>
              <a:rPr lang="es-AR" dirty="0" smtClean="0"/>
              <a:t>Cateterismo </a:t>
            </a:r>
            <a:r>
              <a:rPr lang="es-AR" sz="1800" dirty="0"/>
              <a:t>???</a:t>
            </a:r>
            <a:endParaRPr lang="es-AR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3</a:t>
            </a:fld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7763069" y="1222218"/>
            <a:ext cx="3610947" cy="998468"/>
          </a:xfrm>
          <a:prstGeom prst="roundRect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 </a:t>
            </a:r>
            <a:r>
              <a:rPr kumimoji="0" lang="es-A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hs</a:t>
            </a: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de retención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dirty="0" smtClean="0">
                <a:solidFill>
                  <a:schemeClr val="tx1"/>
                </a:solidFill>
              </a:rPr>
              <a:t>Tapón vaginal- retraer prepucio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Higiene con agua y jabón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dirty="0" smtClean="0">
                <a:solidFill>
                  <a:schemeClr val="tx1"/>
                </a:solidFill>
              </a:rPr>
              <a:t>Recoger segundo chorro de orina</a:t>
            </a:r>
            <a:endParaRPr kumimoji="0" lang="es-A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940"/>
    </mc:Choice>
    <mc:Fallback>
      <p:transition spd="slow" advTm="39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4</a:t>
            </a:fld>
            <a:endParaRPr lang="en-US" altLang="es-AR">
              <a:solidFill>
                <a:srgbClr val="000000"/>
              </a:solidFill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9749" y="365914"/>
            <a:ext cx="2104929" cy="24685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496" y="3602736"/>
            <a:ext cx="2155286" cy="22628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322" y="3413283"/>
            <a:ext cx="2024357" cy="228342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179" y="457199"/>
            <a:ext cx="2192694" cy="2118049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 bwMode="auto">
          <a:xfrm>
            <a:off x="8425543" y="457199"/>
            <a:ext cx="2575249" cy="2295332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09366">
            <a:off x="8448512" y="302563"/>
            <a:ext cx="2703698" cy="2427319"/>
          </a:xfrm>
          <a:prstGeom prst="rect">
            <a:avLst/>
          </a:prstGeom>
        </p:spPr>
      </p:pic>
      <p:sp>
        <p:nvSpPr>
          <p:cNvPr id="26" name="Rectángulo redondeado 25"/>
          <p:cNvSpPr/>
          <p:nvPr/>
        </p:nvSpPr>
        <p:spPr bwMode="auto">
          <a:xfrm>
            <a:off x="8882743" y="3602736"/>
            <a:ext cx="2666129" cy="2093976"/>
          </a:xfrm>
          <a:prstGeom prst="roundRect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Transporte y conservación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En frío ( 4 -8ºC)</a:t>
            </a:r>
            <a:endParaRPr kumimoji="0" lang="es-A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380" y="699796"/>
            <a:ext cx="1978090" cy="1800808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8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34"/>
    </mc:Choice>
    <mc:Fallback>
      <p:transition spd="slow" advTm="10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29623" y="353085"/>
            <a:ext cx="10297793" cy="6165410"/>
          </a:xfrm>
        </p:spPr>
        <p:txBody>
          <a:bodyPr/>
          <a:lstStyle/>
          <a:p>
            <a:pPr marL="0" indent="0" algn="ctr">
              <a:buNone/>
            </a:pPr>
            <a:r>
              <a:rPr lang="es-AR" u="sng" dirty="0" smtClean="0"/>
              <a:t>Ex. Físico- Químico</a:t>
            </a:r>
          </a:p>
          <a:p>
            <a:pPr marL="0" indent="0">
              <a:buNone/>
            </a:pPr>
            <a:r>
              <a:rPr lang="es-AR" sz="2400" dirty="0" smtClean="0"/>
              <a:t>Color, aspecto, olor.</a:t>
            </a:r>
          </a:p>
          <a:p>
            <a:pPr marL="0" indent="0">
              <a:buNone/>
            </a:pPr>
            <a:r>
              <a:rPr lang="es-AR" sz="2400" dirty="0" smtClean="0"/>
              <a:t>pH - densidad</a:t>
            </a:r>
          </a:p>
          <a:p>
            <a:pPr marL="0" indent="0">
              <a:buNone/>
            </a:pPr>
            <a:r>
              <a:rPr lang="es-AR" sz="2400" dirty="0" smtClean="0"/>
              <a:t>Glucosa, proteínas </a:t>
            </a:r>
          </a:p>
          <a:p>
            <a:pPr marL="0" indent="0">
              <a:buNone/>
            </a:pPr>
            <a:r>
              <a:rPr lang="es-AR" sz="2400" dirty="0" err="1" smtClean="0"/>
              <a:t>Piuria</a:t>
            </a:r>
            <a:r>
              <a:rPr lang="es-AR" sz="2400" dirty="0" smtClean="0"/>
              <a:t> ( </a:t>
            </a:r>
            <a:r>
              <a:rPr lang="es-AR" sz="2400" dirty="0" err="1" smtClean="0"/>
              <a:t>Leucocituria</a:t>
            </a:r>
            <a:r>
              <a:rPr lang="es-AR" sz="2400" dirty="0" smtClean="0"/>
              <a:t>): </a:t>
            </a:r>
            <a:r>
              <a:rPr lang="es-AR" sz="2400" dirty="0" smtClean="0"/>
              <a:t>En el </a:t>
            </a:r>
            <a:r>
              <a:rPr lang="es-AR" sz="2400" dirty="0" smtClean="0"/>
              <a:t>sedimento : &gt; 5 PMN/ campo de 40x</a:t>
            </a:r>
            <a:endParaRPr lang="es-AR" sz="2400" dirty="0" smtClean="0"/>
          </a:p>
          <a:p>
            <a:pPr marL="0" indent="0">
              <a:buNone/>
            </a:pPr>
            <a:r>
              <a:rPr lang="es-AR" sz="2400" dirty="0"/>
              <a:t> </a:t>
            </a:r>
            <a:r>
              <a:rPr lang="es-AR" sz="2400" dirty="0" smtClean="0"/>
              <a:t>          </a:t>
            </a:r>
            <a:r>
              <a:rPr lang="es-AR" sz="2400" dirty="0" smtClean="0"/>
              <a:t>                        En </a:t>
            </a:r>
            <a:r>
              <a:rPr lang="es-AR" sz="2400" dirty="0" smtClean="0"/>
              <a:t>cámara de </a:t>
            </a:r>
            <a:r>
              <a:rPr lang="es-AR" sz="2400" dirty="0" err="1" smtClean="0"/>
              <a:t>Neubauer</a:t>
            </a:r>
            <a:r>
              <a:rPr lang="es-AR" sz="2400" dirty="0" smtClean="0"/>
              <a:t>: </a:t>
            </a:r>
            <a:r>
              <a:rPr lang="es-AR" sz="2400" dirty="0" smtClean="0"/>
              <a:t>≥ 8 – </a:t>
            </a:r>
            <a:r>
              <a:rPr lang="es-AR" sz="2400" dirty="0" smtClean="0"/>
              <a:t>10 PMN</a:t>
            </a:r>
            <a:r>
              <a:rPr lang="es-AR" sz="2400" dirty="0" smtClean="0"/>
              <a:t>/ mm3</a:t>
            </a:r>
          </a:p>
          <a:p>
            <a:pPr marL="0" indent="0" algn="ctr">
              <a:buNone/>
            </a:pPr>
            <a:r>
              <a:rPr lang="es-AR" u="sng" dirty="0" smtClean="0"/>
              <a:t>Ex. Microbiológico</a:t>
            </a:r>
          </a:p>
          <a:p>
            <a:pPr marL="0" indent="0">
              <a:buNone/>
            </a:pPr>
            <a:r>
              <a:rPr lang="es-AR" u="sng" dirty="0" smtClean="0"/>
              <a:t>Col. De Gram</a:t>
            </a:r>
            <a:r>
              <a:rPr lang="es-AR" dirty="0" smtClean="0"/>
              <a:t>: en orina sin centrifugar</a:t>
            </a:r>
          </a:p>
          <a:p>
            <a:pPr marL="0" indent="0">
              <a:buNone/>
            </a:pPr>
            <a:r>
              <a:rPr lang="es-AR" dirty="0" smtClean="0"/>
              <a:t>1Bact/campo         ≥ 10</a:t>
            </a:r>
            <a:r>
              <a:rPr lang="es-AR" sz="1400" dirty="0" smtClean="0"/>
              <a:t>5 </a:t>
            </a:r>
            <a:r>
              <a:rPr lang="es-AR" sz="1400" dirty="0" smtClean="0"/>
              <a:t>UFC/ml</a:t>
            </a:r>
          </a:p>
          <a:p>
            <a:pPr marL="0" indent="0">
              <a:buNone/>
            </a:pPr>
            <a:endParaRPr lang="es-AR" sz="1400" dirty="0" smtClean="0"/>
          </a:p>
          <a:p>
            <a:pPr marL="0" indent="0">
              <a:buNone/>
            </a:pPr>
            <a:r>
              <a:rPr lang="es-AR" sz="3600" u="sng" dirty="0" smtClean="0"/>
              <a:t>Cultivo</a:t>
            </a:r>
            <a:r>
              <a:rPr lang="es-AR" sz="3600" dirty="0" smtClean="0"/>
              <a:t> : </a:t>
            </a:r>
            <a:r>
              <a:rPr lang="es-AR" sz="3600" dirty="0" err="1" smtClean="0"/>
              <a:t>Rto</a:t>
            </a:r>
            <a:r>
              <a:rPr lang="es-AR" sz="3600" dirty="0" smtClean="0"/>
              <a:t> </a:t>
            </a:r>
            <a:r>
              <a:rPr lang="es-AR" sz="3600" dirty="0" err="1" smtClean="0"/>
              <a:t>semicuntitativo</a:t>
            </a:r>
            <a:r>
              <a:rPr lang="es-AR" sz="3600" dirty="0" smtClean="0"/>
              <a:t> en </a:t>
            </a:r>
            <a:r>
              <a:rPr lang="es-AR" sz="3600" dirty="0" smtClean="0"/>
              <a:t>CLED – otros  </a:t>
            </a:r>
            <a:endParaRPr lang="es-AR" sz="3600" dirty="0"/>
          </a:p>
          <a:p>
            <a:pPr marL="0" indent="0">
              <a:buNone/>
            </a:pPr>
            <a:endParaRPr lang="es-AR" sz="3600" dirty="0" smtClean="0"/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dirty="0" smtClean="0"/>
              <a:t>  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5</a:t>
            </a:fld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Flecha derecha 4"/>
          <p:cNvSpPr/>
          <p:nvPr/>
        </p:nvSpPr>
        <p:spPr bwMode="auto">
          <a:xfrm>
            <a:off x="4155541" y="4692321"/>
            <a:ext cx="796705" cy="45719"/>
          </a:xfrm>
          <a:prstGeom prst="rightArrow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2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81"/>
    </mc:Choice>
    <mc:Fallback>
      <p:transition spd="slow" advTm="25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6</a:t>
            </a:fld>
            <a:endParaRPr lang="en-US" altLang="es-AR">
              <a:solidFill>
                <a:srgbClr val="000000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7480" y="1938527"/>
            <a:ext cx="3164752" cy="23413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408" y="1938527"/>
            <a:ext cx="3609532" cy="222936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0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76"/>
    </mc:Choice>
    <mc:Fallback>
      <p:transition spd="slow" advTm="2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5003" y="347472"/>
            <a:ext cx="2940857" cy="3785143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7</a:t>
            </a:fld>
            <a:endParaRPr lang="en-US" altLang="es-AR">
              <a:solidFill>
                <a:srgbClr val="0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648" y="466344"/>
            <a:ext cx="3008376" cy="34107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349" y="1264737"/>
            <a:ext cx="2469094" cy="2109399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 bwMode="auto">
          <a:xfrm>
            <a:off x="5941298" y="2548006"/>
            <a:ext cx="36576" cy="2633472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>
            <a:outerShdw dist="35921" dir="2700000" algn="ctr" rotWithShape="0">
              <a:schemeClr val="bg2"/>
            </a:outerShdw>
          </a:effectLst>
        </p:spPr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940" y="2548006"/>
            <a:ext cx="276637" cy="30298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400238" y="2571786"/>
            <a:ext cx="274465" cy="3006054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 bwMode="auto">
          <a:xfrm>
            <a:off x="7400238" y="5660136"/>
            <a:ext cx="1201111" cy="502920"/>
          </a:xfrm>
          <a:prstGeom prst="roundRect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10⁵ </a:t>
            </a:r>
            <a:r>
              <a:rPr kumimoji="0" lang="es-A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ufc</a:t>
            </a:r>
            <a:r>
              <a:rPr kumimoji="0" lang="es-A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/ml</a:t>
            </a:r>
            <a:endParaRPr kumimoji="0" lang="es-A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 bwMode="auto">
          <a:xfrm>
            <a:off x="5184648" y="5312664"/>
            <a:ext cx="1143000" cy="347472"/>
          </a:xfrm>
          <a:prstGeom prst="rect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10₃ </a:t>
            </a:r>
            <a:r>
              <a:rPr kumimoji="0" lang="es-A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ufc</a:t>
            </a:r>
            <a:r>
              <a:rPr kumimoji="0" lang="es-A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/ml</a:t>
            </a:r>
            <a:endParaRPr kumimoji="0" lang="es-A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Rectángulo redondeado 14"/>
          <p:cNvSpPr/>
          <p:nvPr/>
        </p:nvSpPr>
        <p:spPr bwMode="auto">
          <a:xfrm>
            <a:off x="6611112" y="5577840"/>
            <a:ext cx="704088" cy="380878"/>
          </a:xfrm>
          <a:prstGeom prst="roundRect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10⁴</a:t>
            </a:r>
            <a:endParaRPr kumimoji="0" lang="es-A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6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06"/>
    </mc:Choice>
    <mc:Fallback>
      <p:transition spd="slow" advTm="8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676656"/>
          </a:xfrm>
        </p:spPr>
        <p:txBody>
          <a:bodyPr/>
          <a:lstStyle/>
          <a:p>
            <a:r>
              <a:rPr lang="es-AR" dirty="0" smtClean="0"/>
              <a:t>               </a:t>
            </a:r>
            <a:r>
              <a:rPr lang="es-AR" dirty="0" err="1" smtClean="0"/>
              <a:t>Rto</a:t>
            </a:r>
            <a:r>
              <a:rPr lang="es-AR" dirty="0" smtClean="0"/>
              <a:t> y su interpretación 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Chorro medio : 10</a:t>
            </a:r>
            <a:r>
              <a:rPr lang="es-AR" baseline="30000" dirty="0" smtClean="0"/>
              <a:t>2 </a:t>
            </a:r>
            <a:r>
              <a:rPr lang="es-AR" dirty="0" smtClean="0"/>
              <a:t>a 10⁵ </a:t>
            </a:r>
            <a:r>
              <a:rPr lang="es-AR" dirty="0" err="1" smtClean="0"/>
              <a:t>ufc</a:t>
            </a:r>
            <a:r>
              <a:rPr lang="es-AR" dirty="0" smtClean="0"/>
              <a:t>/ml</a:t>
            </a:r>
          </a:p>
          <a:p>
            <a:endParaRPr lang="es-AR" dirty="0" smtClean="0"/>
          </a:p>
          <a:p>
            <a:r>
              <a:rPr lang="es-AR" dirty="0" smtClean="0"/>
              <a:t>PSP: 10</a:t>
            </a:r>
            <a:r>
              <a:rPr lang="es-AR" baseline="30000" dirty="0" smtClean="0"/>
              <a:t>2 - </a:t>
            </a:r>
            <a:r>
              <a:rPr lang="es-AR" dirty="0" smtClean="0"/>
              <a:t>10</a:t>
            </a:r>
            <a:r>
              <a:rPr lang="es-AR" baseline="30000" dirty="0" smtClean="0"/>
              <a:t> 3 </a:t>
            </a:r>
            <a:r>
              <a:rPr lang="es-AR" dirty="0" err="1"/>
              <a:t>ufc</a:t>
            </a:r>
            <a:r>
              <a:rPr lang="es-AR" dirty="0"/>
              <a:t>/ml</a:t>
            </a:r>
          </a:p>
          <a:p>
            <a:endParaRPr lang="es-AR" baseline="30000" dirty="0" smtClean="0"/>
          </a:p>
          <a:p>
            <a:r>
              <a:rPr lang="es-AR" dirty="0"/>
              <a:t>P</a:t>
            </a:r>
            <a:r>
              <a:rPr lang="es-AR" dirty="0"/>
              <a:t>. </a:t>
            </a:r>
            <a:r>
              <a:rPr lang="es-AR" dirty="0" smtClean="0"/>
              <a:t>SONDA:  &gt; 10</a:t>
            </a:r>
            <a:r>
              <a:rPr lang="es-AR" baseline="30000" dirty="0" smtClean="0"/>
              <a:t>2 </a:t>
            </a:r>
            <a:r>
              <a:rPr lang="es-AR" dirty="0" err="1"/>
              <a:t>ufc</a:t>
            </a:r>
            <a:r>
              <a:rPr lang="es-AR" dirty="0"/>
              <a:t>/ml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8</a:t>
            </a:fld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 bwMode="auto">
          <a:xfrm>
            <a:off x="1802595" y="5181600"/>
            <a:ext cx="2258568" cy="914400"/>
          </a:xfrm>
          <a:prstGeom prst="roundRect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Paciente</a:t>
            </a:r>
            <a:endParaRPr kumimoji="0" lang="es-A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 bwMode="auto">
          <a:xfrm>
            <a:off x="5385816" y="5181600"/>
            <a:ext cx="1874520" cy="914400"/>
          </a:xfrm>
          <a:prstGeom prst="roundRect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Piuria</a:t>
            </a:r>
            <a:endParaRPr kumimoji="0" lang="es-A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 bwMode="auto">
          <a:xfrm>
            <a:off x="8584988" y="5181600"/>
            <a:ext cx="2017776" cy="914400"/>
          </a:xfrm>
          <a:prstGeom prst="roundRect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Rto</a:t>
            </a:r>
            <a:r>
              <a:rPr kumimoji="0" lang="es-A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s-A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 bwMode="auto">
          <a:xfrm>
            <a:off x="4224528" y="5330952"/>
            <a:ext cx="1005840" cy="658368"/>
          </a:xfrm>
          <a:prstGeom prst="roundRect">
            <a:avLst/>
          </a:prstGeom>
          <a:noFill/>
          <a:ln w="38100" cap="sq" cmpd="sng" algn="ctr">
            <a:noFill/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+</a:t>
            </a:r>
            <a:endParaRPr kumimoji="0" lang="es-A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Rectángulo redondeado 10"/>
          <p:cNvSpPr/>
          <p:nvPr/>
        </p:nvSpPr>
        <p:spPr bwMode="auto">
          <a:xfrm>
            <a:off x="7415784" y="5309616"/>
            <a:ext cx="1005840" cy="658368"/>
          </a:xfrm>
          <a:prstGeom prst="roundRect">
            <a:avLst/>
          </a:prstGeom>
          <a:noFill/>
          <a:ln w="38100" cap="sq" cmpd="sng" algn="ctr">
            <a:noFill/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+</a:t>
            </a:r>
            <a:endParaRPr kumimoji="0" lang="es-A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>
            <a:off x="4133088" y="1243584"/>
            <a:ext cx="4288536" cy="685800"/>
          </a:xfrm>
          <a:prstGeom prst="rect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Monomicrobianas</a:t>
            </a:r>
            <a:endParaRPr kumimoji="0" lang="es-A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9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69"/>
    </mc:Choice>
    <mc:Fallback>
      <p:transition spd="slow" advTm="16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64217" y="448056"/>
            <a:ext cx="10363200" cy="5647944"/>
          </a:xfrm>
        </p:spPr>
        <p:txBody>
          <a:bodyPr/>
          <a:lstStyle/>
          <a:p>
            <a:r>
              <a:rPr lang="es-ES" dirty="0" smtClean="0"/>
              <a:t>Cultivo </a:t>
            </a:r>
            <a:r>
              <a:rPr lang="es-ES" dirty="0"/>
              <a:t>: </a:t>
            </a:r>
            <a:r>
              <a:rPr lang="es-ES" dirty="0" err="1" smtClean="0"/>
              <a:t>Rto</a:t>
            </a:r>
            <a:r>
              <a:rPr lang="es-ES" dirty="0" smtClean="0"/>
              <a:t> de UFC/ ml…….. Bacteriuria significativa</a:t>
            </a:r>
          </a:p>
          <a:p>
            <a:r>
              <a:rPr lang="es-ES" dirty="0" smtClean="0"/>
              <a:t>Identificación: pruebas bioquímicas</a:t>
            </a:r>
          </a:p>
          <a:p>
            <a:endParaRPr lang="es-ES" dirty="0" smtClean="0"/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Pruebas  de sensibilidad: Difusión 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B4A8-5C9D-421B-B60B-53D4323336F6}" type="slidenum">
              <a:rPr lang="en-US" altLang="es-AR" smtClean="0">
                <a:solidFill>
                  <a:srgbClr val="000000"/>
                </a:solidFill>
              </a:rPr>
              <a:pPr/>
              <a:t>9</a:t>
            </a:fld>
            <a:endParaRPr lang="en-US" altLang="es-AR">
              <a:solidFill>
                <a:srgbClr val="0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61" y="1571625"/>
            <a:ext cx="2466975" cy="1847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61" y="4261104"/>
            <a:ext cx="2466975" cy="198729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53"/>
    </mc:Choice>
    <mc:Fallback>
      <p:transition spd="slow" advTm="33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Haz de luz">
  <a:themeElements>
    <a:clrScheme name="Haz de luz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Haz de lu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az de luz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rbata">
  <a:themeElements>
    <a:clrScheme name="Corb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Corb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rb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b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rbata">
  <a:themeElements>
    <a:clrScheme name="Corb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Corb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rb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b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ector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.xml><?xml version="1.0" encoding="utf-8"?>
<a:themeOverride xmlns:a="http://schemas.openxmlformats.org/drawingml/2006/main">
  <a:clrScheme name="Sector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1557</TotalTime>
  <Words>337</Words>
  <Application>Microsoft Office PowerPoint</Application>
  <PresentationFormat>Panorámica</PresentationFormat>
  <Paragraphs>89</Paragraphs>
  <Slides>12</Slides>
  <Notes>1</Notes>
  <HiddenSlides>0</HiddenSlides>
  <MMClips>12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12</vt:i4>
      </vt:variant>
    </vt:vector>
  </HeadingPairs>
  <TitlesOfParts>
    <vt:vector size="24" baseType="lpstr">
      <vt:lpstr>Algerian</vt:lpstr>
      <vt:lpstr>Arial</vt:lpstr>
      <vt:lpstr>Calibri</vt:lpstr>
      <vt:lpstr>Century Gothic</vt:lpstr>
      <vt:lpstr>Monotype Sorts</vt:lpstr>
      <vt:lpstr>Times New Roman</vt:lpstr>
      <vt:lpstr>Wingdings</vt:lpstr>
      <vt:lpstr>Wingdings 3</vt:lpstr>
      <vt:lpstr>Sector</vt:lpstr>
      <vt:lpstr>Haz de luz</vt:lpstr>
      <vt:lpstr>2_Corbata</vt:lpstr>
      <vt:lpstr>1_Corbata</vt:lpstr>
      <vt:lpstr>INFECCIÓN DEL TRACTO URINARIO    ii parte UROCULTIVO</vt:lpstr>
      <vt:lpstr>  Diagnóstico microbiológico de ITU UROCULTIVO</vt:lpstr>
      <vt:lpstr>Tipos de Muestras</vt:lpstr>
      <vt:lpstr>Presentación de PowerPoint</vt:lpstr>
      <vt:lpstr>Presentación de PowerPoint</vt:lpstr>
      <vt:lpstr>Presentación de PowerPoint</vt:lpstr>
      <vt:lpstr>Presentación de PowerPoint</vt:lpstr>
      <vt:lpstr>               Rto y su interpretación </vt:lpstr>
      <vt:lpstr>Presentación de PowerPoint</vt:lpstr>
      <vt:lpstr>INFECCIÓN URINARIA </vt:lpstr>
      <vt:lpstr>Síndrome uretral femenino</vt:lpstr>
      <vt:lpstr>Presentación de PowerPoint</vt:lpstr>
    </vt:vector>
  </TitlesOfParts>
  <Company>Empresa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65</cp:revision>
  <dcterms:created xsi:type="dcterms:W3CDTF">2015-11-23T04:54:57Z</dcterms:created>
  <dcterms:modified xsi:type="dcterms:W3CDTF">2020-08-14T20:22:44Z</dcterms:modified>
</cp:coreProperties>
</file>