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58" r:id="rId3"/>
    <p:sldId id="260" r:id="rId4"/>
    <p:sldId id="256" r:id="rId5"/>
    <p:sldId id="267" r:id="rId6"/>
    <p:sldId id="257" r:id="rId7"/>
    <p:sldId id="266" r:id="rId8"/>
    <p:sldId id="261" r:id="rId9"/>
    <p:sldId id="262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8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9.m4a"/><Relationship Id="rId7" Type="http://schemas.openxmlformats.org/officeDocument/2006/relationships/image" Target="../media/image14.emf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874E1-671C-467B-87E3-DC7EC85CB5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s-AR" sz="5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5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DIAGNÓSTICO BACTERIOLÓGICO</a:t>
            </a:r>
            <a:br>
              <a:rPr lang="es-AR" b="1" dirty="0"/>
            </a:br>
            <a:endParaRPr lang="es-MX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FD3555-742D-4D18-81DF-9E3958E64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4291" y="3239655"/>
            <a:ext cx="8362806" cy="1371599"/>
          </a:xfrm>
        </p:spPr>
        <p:txBody>
          <a:bodyPr>
            <a:normAutofit fontScale="85000" lnSpcReduction="20000"/>
          </a:bodyPr>
          <a:lstStyle/>
          <a:p>
            <a:endParaRPr lang="es-AR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8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Cátedra de Bacteriología y Virología Médicas</a:t>
            </a:r>
          </a:p>
          <a:p>
            <a:r>
              <a:rPr lang="es-MX" sz="28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Ciencias Médica, UNC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9D8D64-4E8F-4159-9332-542AD721B3F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91" y="244608"/>
            <a:ext cx="2407459" cy="1056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15E9A0-7CFD-42A6-BFF8-577C8EC4BAA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50" y="244607"/>
            <a:ext cx="2945938" cy="1056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3FC1D88-1FFF-45C5-A642-F33AB7188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8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1"/>
    </mc:Choice>
    <mc:Fallback xmlns="">
      <p:transition spd="slow" advTm="21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2E472-0A48-4AA7-BF13-511099E2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292" y="618518"/>
            <a:ext cx="10483271" cy="1478570"/>
          </a:xfrm>
        </p:spPr>
        <p:txBody>
          <a:bodyPr>
            <a:normAutofit fontScale="90000"/>
          </a:bodyPr>
          <a:lstStyle/>
          <a:p>
            <a:r>
              <a:rPr lang="es-AR" dirty="0">
                <a:solidFill>
                  <a:schemeClr val="accent5">
                    <a:lumMod val="50000"/>
                  </a:schemeClr>
                </a:solidFill>
              </a:rPr>
              <a:t>          </a:t>
            </a:r>
            <a:br>
              <a:rPr lang="es-AR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s-AR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s-AR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s-AR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s-AR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s-AR" sz="44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Eje central de esta materia?</a:t>
            </a:r>
            <a:br>
              <a:rPr lang="es-AR" sz="44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br>
              <a:rPr lang="es-AR" sz="44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br>
              <a:rPr lang="es-AR" sz="44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br>
              <a:rPr lang="es-AR" sz="44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s-AR" sz="44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Métodos directos  de   Diagnóstico Bacteriológico?</a:t>
            </a:r>
            <a:endParaRPr lang="es-MX" sz="4400" b="1" dirty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A1F14E-5FC5-4F4B-88FE-D20FD7059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292" y="3519055"/>
            <a:ext cx="10012938" cy="192116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s-AR" sz="4000" b="1" dirty="0">
                <a:solidFill>
                  <a:schemeClr val="accent4">
                    <a:lumMod val="75000"/>
                  </a:schemeClr>
                </a:solidFill>
              </a:rPr>
              <a:t>         </a:t>
            </a:r>
          </a:p>
          <a:p>
            <a:pPr marL="0" indent="0">
              <a:buNone/>
            </a:pPr>
            <a:r>
              <a:rPr lang="es-AR" sz="4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s-AR" sz="40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AR" sz="6500" b="1" dirty="0">
                <a:solidFill>
                  <a:schemeClr val="bg1"/>
                </a:solidFill>
              </a:rPr>
              <a:t>Muchas Gracias</a:t>
            </a:r>
            <a:endParaRPr lang="es-MX" sz="6500" b="1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3F6B9C8-F32B-4D04-93E8-5EEFE25E2A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88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44"/>
    </mc:Choice>
    <mc:Fallback>
      <p:transition spd="slow" advTm="31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AF798F-FE22-4196-A9CD-B0EFF3449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199" y="971804"/>
            <a:ext cx="1636714" cy="165827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D647AFC0-6DC1-4AEA-81F4-5A9833F8DD04}"/>
              </a:ext>
            </a:extLst>
          </p:cNvPr>
          <p:cNvCxnSpPr>
            <a:cxnSpLocks/>
          </p:cNvCxnSpPr>
          <p:nvPr/>
        </p:nvCxnSpPr>
        <p:spPr>
          <a:xfrm>
            <a:off x="4088028" y="1884218"/>
            <a:ext cx="3809062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2C17DDD9-D430-4E19-BCB9-FBED43534C3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81721" y="885361"/>
            <a:ext cx="1621677" cy="296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C866AD7-27DA-431D-A66F-BC8F067AC732}"/>
              </a:ext>
            </a:extLst>
          </p:cNvPr>
          <p:cNvSpPr/>
          <p:nvPr/>
        </p:nvSpPr>
        <p:spPr>
          <a:xfrm>
            <a:off x="3721352" y="4100992"/>
            <a:ext cx="4690195" cy="1279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cap="all" dirty="0">
                <a:solidFill>
                  <a:schemeClr val="dk1"/>
                </a:solidFill>
              </a:rPr>
              <a:t>DIAGNÓSTICO BACTERIOLÓGICO</a:t>
            </a:r>
            <a:endParaRPr lang="es-MX" sz="2400" b="1" cap="all" dirty="0">
              <a:solidFill>
                <a:schemeClr val="dk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49BB4F0-C00A-48C9-9CD1-6122967A83ED}"/>
              </a:ext>
            </a:extLst>
          </p:cNvPr>
          <p:cNvSpPr/>
          <p:nvPr/>
        </p:nvSpPr>
        <p:spPr>
          <a:xfrm>
            <a:off x="1191491" y="2776706"/>
            <a:ext cx="3081326" cy="77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Diagnóstico presuntivo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250439C-B251-40D3-81B8-09975DA0FB6E}"/>
              </a:ext>
            </a:extLst>
          </p:cNvPr>
          <p:cNvSpPr/>
          <p:nvPr/>
        </p:nvSpPr>
        <p:spPr>
          <a:xfrm>
            <a:off x="7564583" y="2776705"/>
            <a:ext cx="3077546" cy="77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Diagnóstico etiológico definitivo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acteria Icon of Colored Outline style - Available in SVG, PNG ...">
            <a:extLst>
              <a:ext uri="{FF2B5EF4-FFF2-40B4-BE49-F238E27FC236}">
                <a16:creationId xmlns:a16="http://schemas.microsoft.com/office/drawing/2014/main" id="{7C3B4060-E123-40B4-850D-0D0C342A3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638" y="853411"/>
            <a:ext cx="2020924" cy="184359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581DCC8-62A2-452B-9B7C-7D5D922B77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88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26"/>
    </mc:Choice>
    <mc:Fallback>
      <p:transition spd="slow" advTm="83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53A4AEB-22BD-4336-8A1D-27495956F679}"/>
              </a:ext>
            </a:extLst>
          </p:cNvPr>
          <p:cNvSpPr/>
          <p:nvPr/>
        </p:nvSpPr>
        <p:spPr>
          <a:xfrm>
            <a:off x="877456" y="598054"/>
            <a:ext cx="11000508" cy="5661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2800" b="1" dirty="0">
                <a:solidFill>
                  <a:schemeClr val="dk1"/>
                </a:solidFill>
              </a:rPr>
              <a:t>                         </a:t>
            </a:r>
            <a:r>
              <a:rPr lang="es-AR" sz="2800" b="1" u="sng" dirty="0">
                <a:solidFill>
                  <a:schemeClr val="dk1"/>
                </a:solidFill>
              </a:rPr>
              <a:t>Objetivos del Diagnóstico bacteriológico</a:t>
            </a:r>
            <a:r>
              <a:rPr lang="es-AR" sz="2800" b="1" dirty="0">
                <a:solidFill>
                  <a:schemeClr val="dk1"/>
                </a:solidFill>
              </a:rPr>
              <a:t> </a:t>
            </a:r>
            <a:br>
              <a:rPr lang="es-AR" sz="2800" b="1" dirty="0">
                <a:solidFill>
                  <a:schemeClr val="dk1"/>
                </a:solidFill>
              </a:rPr>
            </a:br>
            <a:br>
              <a:rPr lang="es-AR" sz="2800" b="1" dirty="0">
                <a:solidFill>
                  <a:schemeClr val="dk1"/>
                </a:solidFill>
              </a:rPr>
            </a:br>
            <a:r>
              <a:rPr lang="es-AR" sz="2800" b="1" dirty="0">
                <a:solidFill>
                  <a:schemeClr val="dk1"/>
                </a:solidFill>
              </a:rPr>
              <a:t>* Identificar el o los agentes bacterianos</a:t>
            </a:r>
          </a:p>
          <a:p>
            <a:endParaRPr lang="es-AR" sz="2800" b="1" dirty="0">
              <a:solidFill>
                <a:schemeClr val="dk1"/>
              </a:solidFill>
            </a:endParaRPr>
          </a:p>
          <a:p>
            <a:r>
              <a:rPr lang="es-AR" sz="2800" b="1" dirty="0">
                <a:solidFill>
                  <a:schemeClr val="dk1"/>
                </a:solidFill>
              </a:rPr>
              <a:t>* Implementar una  terapia antimicrobiana racional y eficaz  en</a:t>
            </a:r>
          </a:p>
          <a:p>
            <a:r>
              <a:rPr lang="es-AR" sz="2800" b="1" dirty="0">
                <a:solidFill>
                  <a:schemeClr val="dk1"/>
                </a:solidFill>
              </a:rPr>
              <a:t>   forma oportuna</a:t>
            </a:r>
          </a:p>
          <a:p>
            <a:endParaRPr lang="es-AR" sz="2800" b="1" dirty="0">
              <a:solidFill>
                <a:schemeClr val="dk1"/>
              </a:solidFill>
            </a:endParaRPr>
          </a:p>
          <a:p>
            <a:r>
              <a:rPr lang="es-AR" sz="2800" b="1" dirty="0">
                <a:solidFill>
                  <a:schemeClr val="dk1"/>
                </a:solidFill>
              </a:rPr>
              <a:t>* Establecer medidas de prevención y control</a:t>
            </a:r>
          </a:p>
          <a:p>
            <a:endParaRPr lang="es-AR" sz="2800" b="1" dirty="0">
              <a:solidFill>
                <a:schemeClr val="dk1"/>
              </a:solidFill>
            </a:endParaRPr>
          </a:p>
          <a:p>
            <a:r>
              <a:rPr lang="es-AR" sz="2800" b="1" dirty="0">
                <a:solidFill>
                  <a:schemeClr val="dk1"/>
                </a:solidFill>
              </a:rPr>
              <a:t>* Contribuir a elaborar un pronóstico</a:t>
            </a:r>
            <a:endParaRPr lang="es-MX" sz="2800" b="1" dirty="0">
              <a:solidFill>
                <a:schemeClr val="dk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3AE016-393F-4965-A75D-9B51C8FC8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4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81"/>
    </mc:Choice>
    <mc:Fallback>
      <p:transition spd="slow" advTm="7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AFCAD1B-031D-4369-BE26-9ABD053A3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728" y="1505527"/>
            <a:ext cx="8959272" cy="3752273"/>
          </a:xfrm>
        </p:spPr>
        <p:txBody>
          <a:bodyPr/>
          <a:lstStyle/>
          <a:p>
            <a:endParaRPr lang="es-AR" dirty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1B1AE8E-EE01-4151-9D81-143442881F95}"/>
              </a:ext>
            </a:extLst>
          </p:cNvPr>
          <p:cNvSpPr/>
          <p:nvPr/>
        </p:nvSpPr>
        <p:spPr>
          <a:xfrm>
            <a:off x="1459345" y="170872"/>
            <a:ext cx="9605819" cy="840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chemeClr val="dk1"/>
                </a:solidFill>
              </a:rPr>
              <a:t>DIAGNÓSTICO BACTERIOLÓGICO</a:t>
            </a:r>
            <a:br>
              <a:rPr lang="es-AR" sz="2800" b="1" dirty="0">
                <a:solidFill>
                  <a:schemeClr val="dk1"/>
                </a:solidFill>
              </a:rPr>
            </a:br>
            <a:r>
              <a:rPr lang="es-AR" sz="2800" b="1" dirty="0">
                <a:solidFill>
                  <a:schemeClr val="dk1"/>
                </a:solidFill>
              </a:rPr>
              <a:t>ETAPAS</a:t>
            </a:r>
            <a:endParaRPr lang="es-MX" sz="2800" b="1" dirty="0">
              <a:solidFill>
                <a:schemeClr val="dk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A4AE825-FA5E-4E76-A757-CE1AC7EC1611}"/>
              </a:ext>
            </a:extLst>
          </p:cNvPr>
          <p:cNvSpPr/>
          <p:nvPr/>
        </p:nvSpPr>
        <p:spPr>
          <a:xfrm>
            <a:off x="1459345" y="1191490"/>
            <a:ext cx="9605819" cy="54956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AR" sz="2000" dirty="0"/>
              <a:t>1- </a:t>
            </a:r>
            <a:r>
              <a:rPr lang="es-AR" sz="2400" b="1" dirty="0"/>
              <a:t>Decisión </a:t>
            </a:r>
            <a:r>
              <a:rPr lang="es-AR" sz="2400" dirty="0"/>
              <a:t>de solicitar Diagnóstico Bacteriológico: Clínica del paciente/</a:t>
            </a:r>
          </a:p>
          <a:p>
            <a:r>
              <a:rPr lang="es-AR" sz="2400" dirty="0"/>
              <a:t>    Epidemiología/ relación costo-beneficio</a:t>
            </a:r>
          </a:p>
          <a:p>
            <a:endParaRPr lang="es-AR" sz="2400" dirty="0"/>
          </a:p>
          <a:p>
            <a:r>
              <a:rPr lang="es-AR" sz="2400" dirty="0"/>
              <a:t>2- </a:t>
            </a:r>
            <a:r>
              <a:rPr lang="es-AR" sz="2400" b="1" dirty="0"/>
              <a:t>Toma de muestra : </a:t>
            </a:r>
          </a:p>
          <a:p>
            <a:r>
              <a:rPr lang="es-AR" sz="2400" b="1" dirty="0"/>
              <a:t>      </a:t>
            </a:r>
            <a:r>
              <a:rPr lang="es-AR" sz="2400" dirty="0"/>
              <a:t>Que?     Representativa</a:t>
            </a:r>
          </a:p>
          <a:p>
            <a:r>
              <a:rPr lang="es-AR" sz="2400" dirty="0"/>
              <a:t>                  Cantidad suficiente</a:t>
            </a:r>
          </a:p>
          <a:p>
            <a:r>
              <a:rPr lang="es-AR" sz="2400" dirty="0"/>
              <a:t>      Cómo?   Técnica adecuada: materiales estériles, técnicas asépticas. Evitar</a:t>
            </a:r>
          </a:p>
          <a:p>
            <a:r>
              <a:rPr lang="es-AR" sz="2400" dirty="0"/>
              <a:t>                   contaminaciones. </a:t>
            </a:r>
          </a:p>
          <a:p>
            <a:r>
              <a:rPr lang="es-AR" sz="2400" dirty="0"/>
              <a:t>      Cuando? en qué periodo de la enfermedad ( agudo, convaleciente ,</a:t>
            </a:r>
          </a:p>
          <a:p>
            <a:r>
              <a:rPr lang="es-AR" sz="2400" dirty="0"/>
              <a:t>                    crónico)  </a:t>
            </a:r>
          </a:p>
          <a:p>
            <a:endParaRPr lang="es-AR" sz="2400" dirty="0"/>
          </a:p>
          <a:p>
            <a:r>
              <a:rPr lang="es-AR" sz="2400" dirty="0"/>
              <a:t>3- </a:t>
            </a:r>
            <a:r>
              <a:rPr lang="es-AR" sz="2400" b="1" dirty="0"/>
              <a:t>Transporte y Conservación: </a:t>
            </a:r>
            <a:r>
              <a:rPr lang="es-AR" sz="2400" dirty="0"/>
              <a:t>cada muestra requiere condiciones</a:t>
            </a:r>
          </a:p>
          <a:p>
            <a:r>
              <a:rPr lang="es-AR" sz="2400" dirty="0"/>
              <a:t>    especiales ( atmosféricas y de temperatura)</a:t>
            </a:r>
          </a:p>
          <a:p>
            <a:r>
              <a:rPr lang="es-AR" sz="2400" dirty="0"/>
              <a:t>    Objetivo: mantener la viabilidad del microorganismo y evitar</a:t>
            </a:r>
          </a:p>
          <a:p>
            <a:r>
              <a:rPr lang="es-AR" sz="2400" dirty="0"/>
              <a:t>    contaminación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313ECD6-656D-4848-9206-B125A3D0C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7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216"/>
    </mc:Choice>
    <mc:Fallback>
      <p:transition spd="slow" advTm="207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626EAC-1E94-4A04-8B3A-C9A0C6313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758" y="882506"/>
            <a:ext cx="9905999" cy="13065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AR" sz="2800" dirty="0"/>
              <a:t>  La toma de muestra se realizará ANTES DE LA ADMINISTRACIÓN DE ANTIMICROBIANOS. ¿Por Qué?</a:t>
            </a:r>
            <a:endParaRPr lang="es-MX" sz="28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976F155-A3EC-4E38-B6F9-D3B953F6DBC3}"/>
              </a:ext>
            </a:extLst>
          </p:cNvPr>
          <p:cNvSpPr/>
          <p:nvPr/>
        </p:nvSpPr>
        <p:spPr>
          <a:xfrm>
            <a:off x="1076758" y="2401840"/>
            <a:ext cx="9822151" cy="1306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800" dirty="0">
                <a:solidFill>
                  <a:schemeClr val="dk1"/>
                </a:solidFill>
              </a:rPr>
              <a:t>Acompañada de un protocolo de solicitud de estudio COMPLETO ¿Por Qué?</a:t>
            </a:r>
            <a:endParaRPr lang="es-MX" sz="2800" dirty="0">
              <a:solidFill>
                <a:schemeClr val="dk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12EE80C-6D41-4BA0-95C1-2DFE502E7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548" y="3842328"/>
            <a:ext cx="3654311" cy="279106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57505B7-7C0C-411F-8E93-4020AD7CA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3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153"/>
    </mc:Choice>
    <mc:Fallback>
      <p:transition spd="slow" advTm="129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6A9CD9-11D5-46A4-947C-CD0D2E175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A6097A-8685-476A-AE98-D0D5E1CA6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35" y="311085"/>
            <a:ext cx="11418687" cy="625939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</a:pPr>
            <a:endParaRPr lang="es-AR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s-AR" dirty="0"/>
              <a:t>4</a:t>
            </a:r>
            <a:r>
              <a:rPr lang="es-AR" sz="1800" dirty="0">
                <a:solidFill>
                  <a:prstClr val="black"/>
                </a:solidFill>
              </a:rPr>
              <a:t>- </a:t>
            </a:r>
            <a:r>
              <a:rPr lang="es-AR" sz="2600" b="1" dirty="0"/>
              <a:t>Procesamiento en el laboratorio: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s-AR" dirty="0">
                <a:solidFill>
                  <a:schemeClr val="accent3">
                    <a:lumMod val="75000"/>
                  </a:schemeClr>
                </a:solidFill>
              </a:rPr>
              <a:t>4.1- </a:t>
            </a:r>
            <a:r>
              <a:rPr lang="es-AR" b="1" dirty="0">
                <a:solidFill>
                  <a:schemeClr val="accent3">
                    <a:lumMod val="75000"/>
                  </a:schemeClr>
                </a:solidFill>
              </a:rPr>
              <a:t>Ex. Microscópico: Coloración de Gram</a:t>
            </a:r>
            <a:r>
              <a:rPr lang="es-AR" dirty="0"/>
              <a:t>: rápido, orientativo.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s-AR" dirty="0"/>
              <a:t>                        Informa: forma , color y disposición de las bacterias.  En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s-AR" dirty="0"/>
              <a:t>                        forma complementaria: células inflamatorias ( neutrófilos, linfocitos)                                                                  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s-AR" dirty="0"/>
              <a:t> </a:t>
            </a:r>
            <a:endParaRPr lang="es-MX" dirty="0"/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s-MX" dirty="0"/>
              <a:t>Otros métodos microscópicos: ex en fresco; microscopía de fondo oscuro, fluorescencia, de contrate de fase) tinciones especiales.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SzTx/>
              <a:buNone/>
            </a:pPr>
            <a:endParaRPr lang="es-MX" dirty="0"/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s-MX" dirty="0"/>
              <a:t>4.2- </a:t>
            </a:r>
            <a:r>
              <a:rPr lang="es-MX" b="1" dirty="0">
                <a:solidFill>
                  <a:schemeClr val="accent3">
                    <a:lumMod val="75000"/>
                  </a:schemeClr>
                </a:solidFill>
              </a:rPr>
              <a:t>Siembra en medios de cultivos</a:t>
            </a:r>
            <a:r>
              <a:rPr lang="es-MX" dirty="0"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es-MX" dirty="0"/>
              <a:t> Estudio Directo que permite AISLAR los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s-MX" dirty="0"/>
              <a:t>                                                       microorganismos.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SzTx/>
              <a:buNone/>
            </a:pPr>
            <a:endParaRPr lang="es-MX" dirty="0"/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s-MX" dirty="0"/>
              <a:t>        </a:t>
            </a:r>
            <a:r>
              <a:rPr lang="es-MX" b="1" dirty="0">
                <a:solidFill>
                  <a:schemeClr val="accent3">
                    <a:lumMod val="75000"/>
                  </a:schemeClr>
                </a:solidFill>
              </a:rPr>
              <a:t>Identificación:</a:t>
            </a:r>
            <a:r>
              <a:rPr lang="es-MX" dirty="0"/>
              <a:t> ( género y especie ) mediante pruebas BIOQUIMICAS.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SzTx/>
              <a:buNone/>
            </a:pPr>
            <a:endParaRPr lang="es-MX" dirty="0"/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s-MX" b="1" dirty="0">
                <a:solidFill>
                  <a:schemeClr val="accent3">
                    <a:lumMod val="75000"/>
                  </a:schemeClr>
                </a:solidFill>
              </a:rPr>
              <a:t>        Pruebas de sensibilidad: </a:t>
            </a:r>
            <a:r>
              <a:rPr lang="es-MX" dirty="0">
                <a:solidFill>
                  <a:schemeClr val="bg1"/>
                </a:solidFill>
              </a:rPr>
              <a:t>antibiograma por Difusión, CIM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SzTx/>
              <a:buNone/>
            </a:pPr>
            <a:endParaRPr lang="es-MX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827619E-3FE5-4ECF-94B4-404B0A2991F0}"/>
              </a:ext>
            </a:extLst>
          </p:cNvPr>
          <p:cNvSpPr/>
          <p:nvPr/>
        </p:nvSpPr>
        <p:spPr>
          <a:xfrm>
            <a:off x="9809845" y="215901"/>
            <a:ext cx="2366128" cy="6985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000" b="1" dirty="0"/>
              <a:t>DIRECTOS</a:t>
            </a:r>
            <a:endParaRPr lang="es-MX" sz="2000" b="1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842BF5D-FA71-4B7B-B4CA-46382444E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91"/>
    </mc:Choice>
    <mc:Fallback xmlns="">
      <p:transition spd="slow" advTm="245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0564D7C-476C-4065-97DD-183E12C2815E}"/>
              </a:ext>
            </a:extLst>
          </p:cNvPr>
          <p:cNvSpPr/>
          <p:nvPr/>
        </p:nvSpPr>
        <p:spPr>
          <a:xfrm>
            <a:off x="535709" y="400627"/>
            <a:ext cx="11360727" cy="5686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s-MX" sz="2000" dirty="0">
                <a:solidFill>
                  <a:prstClr val="black"/>
                </a:solidFill>
              </a:rPr>
              <a:t>4.3 - </a:t>
            </a:r>
            <a:r>
              <a:rPr lang="es-MX" sz="2400" b="1" dirty="0">
                <a:solidFill>
                  <a:schemeClr val="accent3">
                    <a:lumMod val="75000"/>
                  </a:schemeClr>
                </a:solidFill>
              </a:rPr>
              <a:t>Detección de subunidades estructurales </a:t>
            </a:r>
            <a:r>
              <a:rPr lang="es-MX" sz="2000" dirty="0">
                <a:solidFill>
                  <a:srgbClr val="D35940">
                    <a:lumMod val="75000"/>
                  </a:srgbClr>
                </a:solidFill>
              </a:rPr>
              <a:t>( </a:t>
            </a:r>
            <a:r>
              <a:rPr lang="es-MX" sz="2000" dirty="0" err="1">
                <a:solidFill>
                  <a:srgbClr val="D35940">
                    <a:lumMod val="75000"/>
                  </a:srgbClr>
                </a:solidFill>
              </a:rPr>
              <a:t>Det</a:t>
            </a:r>
            <a:r>
              <a:rPr lang="es-MX" sz="2000" dirty="0">
                <a:solidFill>
                  <a:srgbClr val="D35940">
                    <a:lumMod val="75000"/>
                  </a:srgbClr>
                </a:solidFill>
              </a:rPr>
              <a:t>. de Antígenos)</a:t>
            </a:r>
          </a:p>
          <a:p>
            <a:pPr lvl="0"/>
            <a:endParaRPr lang="es-MX" sz="2000" dirty="0">
              <a:solidFill>
                <a:srgbClr val="D35940">
                  <a:lumMod val="75000"/>
                </a:srgbClr>
              </a:solidFill>
            </a:endParaRPr>
          </a:p>
          <a:p>
            <a:pPr lvl="0"/>
            <a:r>
              <a:rPr lang="es-MX" sz="2000" dirty="0">
                <a:solidFill>
                  <a:prstClr val="black"/>
                </a:solidFill>
              </a:rPr>
              <a:t>4.4 - </a:t>
            </a:r>
            <a:r>
              <a:rPr lang="es-MX" sz="2400" b="1" dirty="0">
                <a:solidFill>
                  <a:schemeClr val="accent3">
                    <a:lumMod val="75000"/>
                  </a:schemeClr>
                </a:solidFill>
              </a:rPr>
              <a:t>Métodos Moleculares: Detección de Ac. Nucleicos. </a:t>
            </a:r>
            <a:r>
              <a:rPr lang="es-MX" sz="2000" dirty="0" err="1">
                <a:solidFill>
                  <a:srgbClr val="D35940">
                    <a:lumMod val="75000"/>
                  </a:srgbClr>
                </a:solidFill>
              </a:rPr>
              <a:t>Ej</a:t>
            </a:r>
            <a:r>
              <a:rPr lang="es-MX" sz="2000" dirty="0">
                <a:solidFill>
                  <a:srgbClr val="D35940">
                    <a:lumMod val="75000"/>
                  </a:srgbClr>
                </a:solidFill>
              </a:rPr>
              <a:t>: Reacción en cadena de la Polimerasa (PCR)</a:t>
            </a:r>
          </a:p>
          <a:p>
            <a:pPr lvl="0"/>
            <a:endParaRPr lang="es-MX" sz="2000" dirty="0">
              <a:solidFill>
                <a:srgbClr val="D35940">
                  <a:lumMod val="75000"/>
                </a:srgbClr>
              </a:solidFill>
            </a:endParaRPr>
          </a:p>
          <a:p>
            <a:pPr lvl="0"/>
            <a:endParaRPr lang="es-MX" sz="2000" dirty="0">
              <a:solidFill>
                <a:srgbClr val="D35940">
                  <a:lumMod val="75000"/>
                </a:srgbClr>
              </a:solidFill>
            </a:endParaRPr>
          </a:p>
          <a:p>
            <a:pPr lvl="0"/>
            <a:r>
              <a:rPr lang="es-MX" sz="2000" b="1" dirty="0">
                <a:solidFill>
                  <a:srgbClr val="D35940">
                    <a:lumMod val="75000"/>
                  </a:srgbClr>
                </a:solidFill>
              </a:rPr>
              <a:t>4.5- Detección de Anticuerpos o seroconversión.</a:t>
            </a:r>
          </a:p>
          <a:p>
            <a:pPr lvl="0"/>
            <a:endParaRPr lang="es-MX" sz="2000" b="1" dirty="0">
              <a:solidFill>
                <a:srgbClr val="D35940">
                  <a:lumMod val="75000"/>
                </a:srgbClr>
              </a:solidFill>
            </a:endParaRPr>
          </a:p>
          <a:p>
            <a:pPr lvl="0"/>
            <a:endParaRPr lang="es-MX" sz="2000" dirty="0">
              <a:solidFill>
                <a:prstClr val="black"/>
              </a:solidFill>
            </a:endParaRPr>
          </a:p>
          <a:p>
            <a:pPr lvl="0"/>
            <a:r>
              <a:rPr lang="es-MX" sz="2000" dirty="0">
                <a:solidFill>
                  <a:prstClr val="black"/>
                </a:solidFill>
              </a:rPr>
              <a:t>5- </a:t>
            </a:r>
            <a:r>
              <a:rPr lang="es-MX" sz="2400" b="1" dirty="0">
                <a:solidFill>
                  <a:schemeClr val="bg1"/>
                </a:solidFill>
              </a:rPr>
              <a:t>Resultados e Interpretación</a:t>
            </a:r>
            <a:r>
              <a:rPr lang="es-MX" sz="2000" b="1" dirty="0">
                <a:solidFill>
                  <a:prstClr val="black"/>
                </a:solidFill>
              </a:rPr>
              <a:t>: </a:t>
            </a:r>
            <a:r>
              <a:rPr lang="es-MX" sz="2000" dirty="0">
                <a:solidFill>
                  <a:prstClr val="black"/>
                </a:solidFill>
              </a:rPr>
              <a:t>guía la conducta del médico !!!! Contaminante o patógeno?</a:t>
            </a:r>
          </a:p>
          <a:p>
            <a:pPr lvl="0"/>
            <a:r>
              <a:rPr lang="es-MX" sz="2000" dirty="0">
                <a:solidFill>
                  <a:prstClr val="black"/>
                </a:solidFill>
              </a:rPr>
              <a:t>                                                 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24D68AA-D0C5-4E05-9255-AD7B9BD5D437}"/>
              </a:ext>
            </a:extLst>
          </p:cNvPr>
          <p:cNvSpPr/>
          <p:nvPr/>
        </p:nvSpPr>
        <p:spPr>
          <a:xfrm>
            <a:off x="5837383" y="3243695"/>
            <a:ext cx="1662546" cy="5593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b="1" dirty="0"/>
              <a:t>INDIRECTO</a:t>
            </a:r>
            <a:endParaRPr lang="es-MX" b="1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AF8F277-2840-4DFC-ABD2-FB2F28AC3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F36F067-14CC-48D0-B10D-C8E20A86E230}"/>
              </a:ext>
            </a:extLst>
          </p:cNvPr>
          <p:cNvSpPr/>
          <p:nvPr/>
        </p:nvSpPr>
        <p:spPr>
          <a:xfrm>
            <a:off x="8331200" y="1431636"/>
            <a:ext cx="1865746" cy="5357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b="1" dirty="0"/>
              <a:t>DIRECTO</a:t>
            </a:r>
            <a:endParaRPr lang="es-MX" b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7D6EC91-57B8-4B2B-BD86-47C150D2B18E}"/>
              </a:ext>
            </a:extLst>
          </p:cNvPr>
          <p:cNvSpPr/>
          <p:nvPr/>
        </p:nvSpPr>
        <p:spPr>
          <a:xfrm>
            <a:off x="1348508" y="2493818"/>
            <a:ext cx="1413164" cy="46181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b="1" dirty="0"/>
              <a:t>DIRECTO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01293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5"/>
    </mc:Choice>
    <mc:Fallback xmlns="">
      <p:transition spd="slow" advTm="100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DC17C670-714E-4E5D-A38F-9034A6F82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14818" y="1062184"/>
            <a:ext cx="5953126" cy="431338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EDF8A88-E89D-4F6D-B450-DFB65E3977D0}"/>
              </a:ext>
            </a:extLst>
          </p:cNvPr>
          <p:cNvSpPr/>
          <p:nvPr/>
        </p:nvSpPr>
        <p:spPr>
          <a:xfrm>
            <a:off x="2447636" y="304800"/>
            <a:ext cx="7287491" cy="6650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chemeClr val="accent3">
                    <a:lumMod val="75000"/>
                  </a:schemeClr>
                </a:solidFill>
              </a:rPr>
              <a:t>COLORACIÓN DE GRAM</a:t>
            </a:r>
            <a:endParaRPr lang="es-MX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C8BB19F-9882-4042-BF63-2702A1AE127E}"/>
              </a:ext>
            </a:extLst>
          </p:cNvPr>
          <p:cNvSpPr/>
          <p:nvPr/>
        </p:nvSpPr>
        <p:spPr>
          <a:xfrm>
            <a:off x="5080000" y="3851564"/>
            <a:ext cx="2068945" cy="1939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Decoloración</a:t>
            </a:r>
            <a:endParaRPr lang="es-MX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EC8CA8C-5E99-47B1-B81A-ADAF0F347A1E}"/>
              </a:ext>
            </a:extLst>
          </p:cNvPr>
          <p:cNvSpPr/>
          <p:nvPr/>
        </p:nvSpPr>
        <p:spPr>
          <a:xfrm>
            <a:off x="5301673" y="2327564"/>
            <a:ext cx="1911927" cy="2770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Cristal violeta</a:t>
            </a:r>
            <a:endParaRPr lang="es-MX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4689E24-CB50-48B3-9256-CB28A951D257}"/>
              </a:ext>
            </a:extLst>
          </p:cNvPr>
          <p:cNvSpPr/>
          <p:nvPr/>
        </p:nvSpPr>
        <p:spPr>
          <a:xfrm>
            <a:off x="4886036" y="4664364"/>
            <a:ext cx="2466109" cy="5264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 err="1"/>
              <a:t>Contracolorante</a:t>
            </a:r>
            <a:endParaRPr lang="es-AR" dirty="0"/>
          </a:p>
          <a:p>
            <a:pPr algn="ctr"/>
            <a:r>
              <a:rPr lang="es-AR" dirty="0"/>
              <a:t>Safranina o fucsina</a:t>
            </a:r>
            <a:endParaRPr lang="es-MX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3D98222-681C-41F7-B0A8-0DD6D73B8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9F15512-2E16-48D7-8F34-8D7FFEBAA6AF}"/>
              </a:ext>
            </a:extLst>
          </p:cNvPr>
          <p:cNvSpPr/>
          <p:nvPr/>
        </p:nvSpPr>
        <p:spPr>
          <a:xfrm>
            <a:off x="3195782" y="1062184"/>
            <a:ext cx="1773382" cy="304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Gram positivos</a:t>
            </a:r>
            <a:endParaRPr lang="es-MX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4E18A83-CC00-4E6B-8EF3-1921E76107FE}"/>
              </a:ext>
            </a:extLst>
          </p:cNvPr>
          <p:cNvSpPr/>
          <p:nvPr/>
        </p:nvSpPr>
        <p:spPr>
          <a:xfrm>
            <a:off x="7222838" y="1062184"/>
            <a:ext cx="1773382" cy="304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Gram negativos</a:t>
            </a:r>
            <a:endParaRPr lang="es-MX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785816B-A319-49B8-A608-000DBD01E6F9}"/>
              </a:ext>
            </a:extLst>
          </p:cNvPr>
          <p:cNvSpPr/>
          <p:nvPr/>
        </p:nvSpPr>
        <p:spPr>
          <a:xfrm>
            <a:off x="5624945" y="1607127"/>
            <a:ext cx="1154546" cy="2770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Fijación</a:t>
            </a:r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69CBE54-233A-48CD-9FDB-7A539A8E41CA}"/>
              </a:ext>
            </a:extLst>
          </p:cNvPr>
          <p:cNvSpPr/>
          <p:nvPr/>
        </p:nvSpPr>
        <p:spPr>
          <a:xfrm>
            <a:off x="5200073" y="3048001"/>
            <a:ext cx="2152072" cy="2770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Mordiente ( Lugol)</a:t>
            </a:r>
            <a:endParaRPr lang="es-MX" dirty="0"/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D690C3BF-CE22-4B62-A9DC-D9C3542FA93A}"/>
              </a:ext>
            </a:extLst>
          </p:cNvPr>
          <p:cNvSpPr/>
          <p:nvPr/>
        </p:nvSpPr>
        <p:spPr>
          <a:xfrm>
            <a:off x="6096000" y="1884218"/>
            <a:ext cx="193963" cy="4710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38162B3C-9F18-442F-89A1-1D27B52D97B0}"/>
              </a:ext>
            </a:extLst>
          </p:cNvPr>
          <p:cNvSpPr/>
          <p:nvPr/>
        </p:nvSpPr>
        <p:spPr>
          <a:xfrm>
            <a:off x="6119090" y="2627745"/>
            <a:ext cx="193963" cy="4710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C667F892-3301-4C71-9263-FE3CC1847B17}"/>
              </a:ext>
            </a:extLst>
          </p:cNvPr>
          <p:cNvSpPr/>
          <p:nvPr/>
        </p:nvSpPr>
        <p:spPr>
          <a:xfrm>
            <a:off x="6105236" y="3380511"/>
            <a:ext cx="193963" cy="4710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B75EE20-2107-44E7-AD98-CD7728822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564" y="4091710"/>
            <a:ext cx="266486" cy="52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3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20"/>
    </mc:Choice>
    <mc:Fallback xmlns="">
      <p:transition spd="slow" advTm="126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inción de Gram - Wikiwand">
            <a:extLst>
              <a:ext uri="{FF2B5EF4-FFF2-40B4-BE49-F238E27FC236}">
                <a16:creationId xmlns:a16="http://schemas.microsoft.com/office/drawing/2014/main" id="{DFE50553-5C13-4893-9259-46C03ABA4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50" y="3394652"/>
            <a:ext cx="3050068" cy="21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F137F0-8AD1-43B5-9396-98B1929F8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416" y="1766455"/>
            <a:ext cx="2778182" cy="231515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6EEC7BF-0B6C-486F-AB62-2883A9701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982" y="2141776"/>
            <a:ext cx="2370389" cy="2095750"/>
          </a:xfrm>
          <a:prstGeom prst="rect">
            <a:avLst/>
          </a:prstGeom>
        </p:spPr>
      </p:pic>
      <p:pic>
        <p:nvPicPr>
          <p:cNvPr id="2062" name="Picture 14" descr="Estudio microbiológico del tracto respiratorio inferior (página 2 ...">
            <a:extLst>
              <a:ext uri="{FF2B5EF4-FFF2-40B4-BE49-F238E27FC236}">
                <a16:creationId xmlns:a16="http://schemas.microsoft.com/office/drawing/2014/main" id="{4C5EC141-575A-4E89-ACD3-83B4F05A1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21" y="359665"/>
            <a:ext cx="29813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29F42C9-1C8A-4F26-A906-E59A8A345E3F}"/>
              </a:ext>
            </a:extLst>
          </p:cNvPr>
          <p:cNvSpPr/>
          <p:nvPr/>
        </p:nvSpPr>
        <p:spPr>
          <a:xfrm>
            <a:off x="858982" y="4488872"/>
            <a:ext cx="2578897" cy="12192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Cocos Gram negativos intracelulares respecto a los PMN</a:t>
            </a:r>
          </a:p>
          <a:p>
            <a:pPr algn="ctr"/>
            <a:endParaRPr lang="es-MX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7619D4C-D980-4AAE-BCEF-FE5388D0A8B5}"/>
              </a:ext>
            </a:extLst>
          </p:cNvPr>
          <p:cNvSpPr/>
          <p:nvPr/>
        </p:nvSpPr>
        <p:spPr>
          <a:xfrm>
            <a:off x="4081438" y="2499158"/>
            <a:ext cx="3251200" cy="4248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Cocos Gram positivos en </a:t>
            </a:r>
            <a:r>
              <a:rPr lang="es-AR" dirty="0" err="1"/>
              <a:t>diplos</a:t>
            </a:r>
            <a:endParaRPr lang="es-MX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B9AFEF7-BA8D-4DFE-B3AA-1ED45EFAADC1}"/>
              </a:ext>
            </a:extLst>
          </p:cNvPr>
          <p:cNvSpPr/>
          <p:nvPr/>
        </p:nvSpPr>
        <p:spPr>
          <a:xfrm>
            <a:off x="8393214" y="4341091"/>
            <a:ext cx="2836071" cy="9790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Cocos Gram positivos y bacilos Gram negativos +</a:t>
            </a:r>
          </a:p>
          <a:p>
            <a:pPr algn="ctr"/>
            <a:r>
              <a:rPr lang="es-AR" dirty="0"/>
              <a:t>Leucocitos PMN</a:t>
            </a:r>
            <a:endParaRPr lang="es-MX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73F0C18-28B4-4604-89B5-BBAF75B325FA}"/>
              </a:ext>
            </a:extLst>
          </p:cNvPr>
          <p:cNvSpPr/>
          <p:nvPr/>
        </p:nvSpPr>
        <p:spPr>
          <a:xfrm>
            <a:off x="4246659" y="5733183"/>
            <a:ext cx="2920759" cy="10298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Cocos Gram positivos agrupados en racimos y</a:t>
            </a:r>
          </a:p>
          <a:p>
            <a:pPr algn="ctr"/>
            <a:r>
              <a:rPr lang="es-AR" dirty="0"/>
              <a:t>Bacilos Gram negativos</a:t>
            </a:r>
            <a:endParaRPr lang="es-MX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6FBD0C9-6730-4444-B6E9-93C11A5B4A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19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62"/>
    </mc:Choice>
    <mc:Fallback xmlns="">
      <p:transition spd="slow" advTm="225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|29.4|12.4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6|3.1|56.8|3.3|35.7|2.7|3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|1|0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1623</TotalTime>
  <Words>431</Words>
  <Application>Microsoft Office PowerPoint</Application>
  <PresentationFormat>Panorámica</PresentationFormat>
  <Paragraphs>82</Paragraphs>
  <Slides>10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Arial</vt:lpstr>
      <vt:lpstr>Tw Cen MT</vt:lpstr>
      <vt:lpstr>Circuito</vt:lpstr>
      <vt:lpstr> DIAGNÓSTICO BACTERIOLÓGICO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     Eje central de esta materia?    Métodos directos  de   Diagnóstico Bacteriológico?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71</cp:revision>
  <dcterms:created xsi:type="dcterms:W3CDTF">2020-03-26T16:43:18Z</dcterms:created>
  <dcterms:modified xsi:type="dcterms:W3CDTF">2020-03-30T01:00:55Z</dcterms:modified>
</cp:coreProperties>
</file>