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30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es-ES_tradnl"/>
    </a:defPPr>
    <a:lvl1pPr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1pPr>
    <a:lvl2pPr marL="457200"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2pPr>
    <a:lvl3pPr marL="914400"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3pPr>
    <a:lvl4pPr marL="1371600"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4pPr>
    <a:lvl5pPr marL="1828800"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rush, Ms. Elizabeth (WDC)" initials="TME(" lastIdx="1" clrIdx="0"/>
  <p:cmAuthor id="1" name="Vulanovic, Lic. Lauren (WDC)" initials="LV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81315" autoAdjust="0"/>
  </p:normalViewPr>
  <p:slideViewPr>
    <p:cSldViewPr>
      <p:cViewPr varScale="1">
        <p:scale>
          <a:sx n="60" d="100"/>
          <a:sy n="60" d="100"/>
        </p:scale>
        <p:origin x="165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 dirty="0" smtClean="0">
              <a:sym typeface="Helvetica Neue" charset="0"/>
            </a:endParaRPr>
          </a:p>
        </p:txBody>
      </p:sp>
      <p:sp>
        <p:nvSpPr>
          <p:cNvPr id="4098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_tradnl" noProof="0" dirty="0" err="1" smtClean="0">
                <a:sym typeface="Helvetica Neue" charset="0"/>
              </a:rPr>
              <a:t>Click</a:t>
            </a:r>
            <a:r>
              <a:rPr lang="es-ES" altLang="es-ES_tradnl" noProof="0" dirty="0" smtClean="0">
                <a:sym typeface="Helvetica Neue" charset="0"/>
              </a:rPr>
              <a:t> to </a:t>
            </a:r>
            <a:r>
              <a:rPr lang="es-ES" altLang="es-ES_tradnl" noProof="0" dirty="0" err="1" smtClean="0">
                <a:sym typeface="Helvetica Neue" charset="0"/>
              </a:rPr>
              <a:t>edit</a:t>
            </a:r>
            <a:r>
              <a:rPr lang="es-ES" altLang="es-ES_tradnl" noProof="0" dirty="0" smtClean="0">
                <a:sym typeface="Helvetica Neue" charset="0"/>
              </a:rPr>
              <a:t> Master </a:t>
            </a:r>
            <a:r>
              <a:rPr lang="es-ES" altLang="es-ES_tradnl" noProof="0" dirty="0" err="1" smtClean="0">
                <a:sym typeface="Helvetica Neue" charset="0"/>
              </a:rPr>
              <a:t>text</a:t>
            </a:r>
            <a:r>
              <a:rPr lang="es-ES" altLang="es-ES_tradnl" noProof="0" dirty="0" smtClean="0">
                <a:sym typeface="Helvetica Neue" charset="0"/>
              </a:rPr>
              <a:t> </a:t>
            </a:r>
            <a:r>
              <a:rPr lang="es-ES" altLang="es-ES_tradnl" noProof="0" dirty="0" err="1" smtClean="0">
                <a:sym typeface="Helvetica Neue" charset="0"/>
              </a:rPr>
              <a:t>styles</a:t>
            </a:r>
            <a:endParaRPr lang="es-ES" altLang="es-ES_tradnl" noProof="0" dirty="0" smtClean="0">
              <a:sym typeface="Helvetica Neue" charset="0"/>
            </a:endParaRPr>
          </a:p>
          <a:p>
            <a:pPr lvl="1"/>
            <a:r>
              <a:rPr lang="es-ES" altLang="es-ES_tradnl" noProof="0" dirty="0" err="1" smtClean="0">
                <a:sym typeface="Helvetica Neue" charset="0"/>
              </a:rPr>
              <a:t>Second</a:t>
            </a:r>
            <a:r>
              <a:rPr lang="es-ES" altLang="es-ES_tradnl" noProof="0" dirty="0" smtClean="0">
                <a:sym typeface="Helvetica Neue" charset="0"/>
              </a:rPr>
              <a:t> </a:t>
            </a:r>
            <a:r>
              <a:rPr lang="es-ES" altLang="es-ES_tradnl" noProof="0" dirty="0" err="1" smtClean="0">
                <a:sym typeface="Helvetica Neue" charset="0"/>
              </a:rPr>
              <a:t>level</a:t>
            </a:r>
            <a:endParaRPr lang="es-ES" altLang="es-ES_tradnl" noProof="0" dirty="0" smtClean="0">
              <a:sym typeface="Helvetica Neue" charset="0"/>
            </a:endParaRPr>
          </a:p>
          <a:p>
            <a:pPr lvl="2"/>
            <a:r>
              <a:rPr lang="es-ES" altLang="es-ES_tradnl" noProof="0" dirty="0" err="1" smtClean="0">
                <a:sym typeface="Helvetica Neue" charset="0"/>
              </a:rPr>
              <a:t>Third</a:t>
            </a:r>
            <a:r>
              <a:rPr lang="es-ES" altLang="es-ES_tradnl" noProof="0" dirty="0" smtClean="0">
                <a:sym typeface="Helvetica Neue" charset="0"/>
              </a:rPr>
              <a:t> </a:t>
            </a:r>
            <a:r>
              <a:rPr lang="es-ES" altLang="es-ES_tradnl" noProof="0" dirty="0" err="1" smtClean="0">
                <a:sym typeface="Helvetica Neue" charset="0"/>
              </a:rPr>
              <a:t>level</a:t>
            </a:r>
            <a:endParaRPr lang="es-ES" altLang="es-ES_tradnl" noProof="0" dirty="0" smtClean="0">
              <a:sym typeface="Helvetica Neue" charset="0"/>
            </a:endParaRPr>
          </a:p>
          <a:p>
            <a:pPr lvl="3"/>
            <a:r>
              <a:rPr lang="es-ES" altLang="es-ES_tradnl" noProof="0" dirty="0" err="1" smtClean="0">
                <a:sym typeface="Helvetica Neue" charset="0"/>
              </a:rPr>
              <a:t>Fourth</a:t>
            </a:r>
            <a:r>
              <a:rPr lang="es-ES" altLang="es-ES_tradnl" noProof="0" dirty="0" smtClean="0">
                <a:sym typeface="Helvetica Neue" charset="0"/>
              </a:rPr>
              <a:t> </a:t>
            </a:r>
            <a:r>
              <a:rPr lang="es-ES" altLang="es-ES_tradnl" noProof="0" dirty="0" err="1" smtClean="0">
                <a:sym typeface="Helvetica Neue" charset="0"/>
              </a:rPr>
              <a:t>level</a:t>
            </a:r>
            <a:endParaRPr lang="es-ES" altLang="es-ES_tradnl" noProof="0" dirty="0" smtClean="0">
              <a:sym typeface="Helvetica Neue" charset="0"/>
            </a:endParaRPr>
          </a:p>
          <a:p>
            <a:pPr lvl="4"/>
            <a:r>
              <a:rPr lang="es-ES" altLang="es-ES_tradnl" noProof="0" dirty="0" err="1" smtClean="0">
                <a:sym typeface="Helvetica Neue" charset="0"/>
              </a:rPr>
              <a:t>Fifth</a:t>
            </a:r>
            <a:r>
              <a:rPr lang="es-ES" altLang="es-ES_tradnl" noProof="0" dirty="0" smtClean="0">
                <a:sym typeface="Helvetica Neue" charset="0"/>
              </a:rPr>
              <a:t> </a:t>
            </a:r>
            <a:r>
              <a:rPr lang="es-ES" altLang="es-ES_tradnl" noProof="0" dirty="0" err="1" smtClean="0">
                <a:sym typeface="Helvetica Neue" charset="0"/>
              </a:rPr>
              <a:t>level</a:t>
            </a:r>
            <a:endParaRPr lang="es-ES" altLang="es-ES_tradnl" noProof="0" dirty="0" smtClean="0">
              <a:sym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23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+mn-ea"/>
        <a:cs typeface="+mn-cs"/>
        <a:sym typeface="Helvetica Neue" charset="0"/>
      </a:defRPr>
    </a:lvl1pPr>
    <a:lvl2pPr indent="2286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+mn-ea"/>
        <a:cs typeface="+mn-cs"/>
        <a:sym typeface="Helvetica Neue" charset="0"/>
      </a:defRPr>
    </a:lvl2pPr>
    <a:lvl3pPr indent="4572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+mn-ea"/>
        <a:cs typeface="+mn-cs"/>
        <a:sym typeface="Helvetica Neue" charset="0"/>
      </a:defRPr>
    </a:lvl3pPr>
    <a:lvl4pPr indent="6858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+mn-ea"/>
        <a:cs typeface="+mn-cs"/>
        <a:sym typeface="Helvetica Neue" charset="0"/>
      </a:defRPr>
    </a:lvl4pPr>
    <a:lvl5pPr indent="9144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+mn-ea"/>
        <a:cs typeface="+mn-cs"/>
        <a:sym typeface="Helvetica Neu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es-ES" altLang="pt-BR" smtClean="0"/>
          </a:p>
        </p:txBody>
      </p:sp>
    </p:spTree>
    <p:extLst>
      <p:ext uri="{BB962C8B-B14F-4D97-AF65-F5344CB8AC3E}">
        <p14:creationId xmlns:p14="http://schemas.microsoft.com/office/powerpoint/2010/main" val="3245792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400" b="1" dirty="0" smtClean="0">
                <a:latin typeface="Gill Sans MT" pitchFamily="34" charset="0"/>
                <a:sym typeface="Gill Sans MT" pitchFamily="34" charset="0"/>
              </a:rPr>
              <a:t>Para el facilitador: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400" dirty="0" smtClean="0">
              <a:latin typeface="Gill Sans MT" pitchFamily="34" charset="0"/>
              <a:sym typeface="Gill Sans MT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“El cambio de la tOPV por la bOPV”.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endParaRPr lang="es-ES" altLang="es-ES_tradnl" sz="1400" dirty="0" smtClean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Indique a los participantes que la gota correspondiente a la tOPV tiene los números “1, 2 y 3” en su interior, y que la gota correspondiente a la bOPV solo tiene los números “1 y 3”. Y diga: “Al cambiar la tOPV por la bOPV, estamos eliminando el componente de tipo 2 de la vacuna </a:t>
            </a:r>
            <a:r>
              <a:rPr lang="es-ES" altLang="es-ES_tradnl" sz="1400" dirty="0" err="1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antipoliomielítica</a:t>
            </a:r>
            <a:r>
              <a:rPr lang="es-ES" altLang="es-ES_tradnl" sz="1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oral”. Después muestre que la IPV contiene los números “1, 2 y 3” y haga hincapié en que la IPV protege frente a los tres tipos de poliovirus. 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endParaRPr lang="es-ES" altLang="es-ES_tradnl" sz="1400" dirty="0" smtClean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“Estamos retirando el componente de tipo 2 porque causa la mayoría de los casos de poliovirus circulantes derivados de la vacuna. Al usar la bOPV junto con la IPV, los niños están protegidos frente a los tres tipos de poliovirus y tienen menor riesgo de sufrir parálisis causada por las vacunas.”</a:t>
            </a:r>
            <a:endParaRPr lang="es-ES" altLang="es-ES_tradnl" sz="1400" b="1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7000"/>
              </a:lnSpc>
            </a:pPr>
            <a:endParaRPr lang="es-ES" altLang="es-ES_tradnl" sz="1500" dirty="0" smtClean="0"/>
          </a:p>
        </p:txBody>
      </p:sp>
    </p:spTree>
    <p:extLst>
      <p:ext uri="{BB962C8B-B14F-4D97-AF65-F5344CB8AC3E}">
        <p14:creationId xmlns:p14="http://schemas.microsoft.com/office/powerpoint/2010/main" val="32281769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600" b="1" dirty="0" smtClean="0">
                <a:latin typeface="Calibri" pitchFamily="34" charset="0"/>
                <a:sym typeface="Calibri" pitchFamily="34" charset="0"/>
              </a:rPr>
              <a:t>Para el facilitador:</a:t>
            </a: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6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600" dirty="0" smtClean="0">
                <a:latin typeface="Calibri" pitchFamily="34" charset="0"/>
                <a:sym typeface="Calibri" pitchFamily="34" charset="0"/>
              </a:rPr>
              <a:t>Lea lo siguiente:</a:t>
            </a:r>
          </a:p>
          <a:p>
            <a:pPr eaLnBrk="1">
              <a:lnSpc>
                <a:spcPct val="100000"/>
              </a:lnSpc>
            </a:pPr>
            <a:r>
              <a:rPr lang="es-ES" altLang="es-ES_tradnl" sz="1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“La IPV protegerá frente al </a:t>
            </a:r>
            <a:r>
              <a:rPr lang="es-ES" altLang="es-ES_tradnl" sz="1600" dirty="0" err="1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de tipo 2 después de haber retirado el componente de tipo 2 de la OPV.</a:t>
            </a:r>
            <a:endParaRPr lang="es-ES" altLang="es-ES_tradnl" sz="16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Además, la IPV protege también frente a los tipos 1 y 3.</a:t>
            </a:r>
            <a:endParaRPr lang="es-ES" altLang="es-ES_tradnl" sz="16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6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600" b="1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OPV y la IPV, cuando se utilizan juntas, proporcionan una gran protección frente a la poliomielitis en las etapas finales de la erradicación de dicha enfermedad.”</a:t>
            </a:r>
            <a:endParaRPr lang="es-ES" altLang="es-ES_tradnl" sz="16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7000"/>
              </a:lnSpc>
            </a:pPr>
            <a:endParaRPr lang="es-ES" altLang="es-ES_tradnl" sz="1800" dirty="0" smtClean="0"/>
          </a:p>
        </p:txBody>
      </p:sp>
    </p:spTree>
    <p:extLst>
      <p:ext uri="{BB962C8B-B14F-4D97-AF65-F5344CB8AC3E}">
        <p14:creationId xmlns:p14="http://schemas.microsoft.com/office/powerpoint/2010/main" val="3417922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es-ES" altLang="pt-BR" smtClean="0"/>
          </a:p>
        </p:txBody>
      </p:sp>
    </p:spTree>
    <p:extLst>
      <p:ext uri="{BB962C8B-B14F-4D97-AF65-F5344CB8AC3E}">
        <p14:creationId xmlns:p14="http://schemas.microsoft.com/office/powerpoint/2010/main" val="28999150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2000" b="1" dirty="0" smtClean="0">
                <a:latin typeface="Calibri" pitchFamily="34" charset="0"/>
                <a:sym typeface="Calibri" pitchFamily="34" charset="0"/>
              </a:rPr>
              <a:t>Para el facilitador:</a:t>
            </a:r>
          </a:p>
          <a:p>
            <a:pPr eaLnBrk="1">
              <a:lnSpc>
                <a:spcPct val="100000"/>
              </a:lnSpc>
            </a:pPr>
            <a:endParaRPr lang="es-ES" altLang="es-ES_tradnl" sz="2000" b="1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“Los trabajadores de salud desempeñarán una función crucial en el cambio de la OPV: </a:t>
            </a:r>
            <a:br>
              <a:rPr lang="es-ES" altLang="es-ES_tradnl" sz="2000" dirty="0" smtClean="0">
                <a:latin typeface="Calibri" pitchFamily="34" charset="0"/>
                <a:sym typeface="Calibri" pitchFamily="34" charset="0"/>
              </a:rPr>
            </a:br>
            <a:endParaRPr lang="es-ES" altLang="es-ES_tradnl" sz="2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Asegurándose de que la </a:t>
            </a:r>
            <a:r>
              <a:rPr lang="es-ES" altLang="es-ES_tradnl" sz="2000" dirty="0" err="1" smtClean="0"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 no se utiliza después del cambio por la </a:t>
            </a:r>
            <a:r>
              <a:rPr lang="es-ES" altLang="es-ES_tradnl" sz="2000" dirty="0" err="1" smtClean="0"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. </a:t>
            </a: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Destruyendo la </a:t>
            </a:r>
            <a:r>
              <a:rPr lang="es-ES" altLang="es-ES_tradnl" sz="2000" dirty="0" err="1" smtClean="0"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 adecuadamente.</a:t>
            </a: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Respondiendo todas las preguntas acerca del cambio de la OPV.” </a:t>
            </a:r>
            <a:endParaRPr lang="es-ES" altLang="es-ES_tradnl" sz="3200" dirty="0" smtClean="0"/>
          </a:p>
          <a:p>
            <a:pPr eaLnBrk="1"/>
            <a:endParaRPr lang="es-ES" alt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14075537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400" b="1" dirty="0" smtClean="0">
                <a:latin typeface="Gill Sans MT" pitchFamily="34" charset="0"/>
                <a:sym typeface="Gill Sans MT" pitchFamily="34" charset="0"/>
              </a:rPr>
              <a:t>Para el facilitador: </a:t>
            </a:r>
            <a:r>
              <a:rPr lang="es-ES" altLang="es-ES_tradnl" sz="1400" dirty="0" smtClean="0">
                <a:latin typeface="Calibri" pitchFamily="34" charset="0"/>
                <a:sym typeface="Calibri" pitchFamily="34" charset="0"/>
              </a:rPr>
              <a:t>Indique la fecha del Día Nacional del Cambio de la OPV de su país en las zonas destacadas en color rojo. Haga hincapié en que la </a:t>
            </a:r>
            <a:r>
              <a:rPr lang="es-ES" altLang="es-ES_tradnl" sz="1400" dirty="0" err="1" smtClean="0"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latin typeface="Calibri" pitchFamily="34" charset="0"/>
                <a:sym typeface="Calibri" pitchFamily="34" charset="0"/>
              </a:rPr>
              <a:t> no puede usarse después de esta fecha. </a:t>
            </a:r>
          </a:p>
          <a:p>
            <a:pPr eaLnBrk="1">
              <a:lnSpc>
                <a:spcPct val="100000"/>
              </a:lnSpc>
            </a:pP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latin typeface="Calibri" pitchFamily="34" charset="0"/>
                <a:sym typeface="Calibri" pitchFamily="34" charset="0"/>
              </a:rPr>
              <a:t>“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 cambio de la OPV es un evento a escala mundial. Tendrá lugar en abril del 2016, en todos los establecimiento de salud de todos los países donde se siga usando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</a:t>
            </a:r>
          </a:p>
          <a:p>
            <a:pPr eaLnBrk="1">
              <a:lnSpc>
                <a:spcPct val="100000"/>
              </a:lnSpc>
            </a:pPr>
            <a:endParaRPr lang="es-ES" altLang="es-ES_tradnl" sz="14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nuestro país, el cambio de la OPV tendrá lugar el </a:t>
            </a:r>
            <a:r>
              <a:rPr lang="es-ES" altLang="es-ES_tradnl" sz="1400" b="1" dirty="0" smtClean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[indique la fecha]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 A partir de esta fecha,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ya no se usará en ninguna parte del país ni en ningún programa, ya sea privado o público.</a:t>
            </a:r>
            <a:b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4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b="1" u="sng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</a:t>
            </a:r>
            <a:r>
              <a:rPr lang="es-ES" altLang="es-ES_tradnl" sz="1400" b="1" u="sng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b="1" u="sng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no puede usarse el [</a:t>
            </a:r>
            <a:r>
              <a:rPr lang="es-ES" altLang="es-ES_tradnl" sz="1400" b="1" u="sng" dirty="0" smtClean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indique la fecha] ni más adelante.</a:t>
            </a:r>
            <a:br>
              <a:rPr lang="es-ES" altLang="es-ES_tradnl" sz="1400" b="1" u="sng" dirty="0" smtClean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400" b="1" u="sng" dirty="0" smtClean="0">
              <a:solidFill>
                <a:srgbClr val="FF000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seguirá el mismo calendario de vacunación que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.”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7000"/>
              </a:lnSpc>
            </a:pPr>
            <a:endParaRPr lang="es-ES" altLang="es-ES_tradnl" sz="1400" dirty="0" smtClean="0"/>
          </a:p>
        </p:txBody>
      </p:sp>
    </p:spTree>
    <p:extLst>
      <p:ext uri="{BB962C8B-B14F-4D97-AF65-F5344CB8AC3E}">
        <p14:creationId xmlns:p14="http://schemas.microsoft.com/office/powerpoint/2010/main" val="5465640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400" b="1" dirty="0" smtClean="0">
                <a:latin typeface="Calibri" pitchFamily="34" charset="0"/>
                <a:sym typeface="Calibri" pitchFamily="34" charset="0"/>
              </a:rPr>
              <a:t>Para el facilitador: 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400" b="1" dirty="0" smtClean="0">
                <a:latin typeface="Calibri" pitchFamily="34" charset="0"/>
                <a:sym typeface="Calibri" pitchFamily="34" charset="0"/>
              </a:rPr>
              <a:t>(Nota: Indique en rojo, en la diapositiva, la fecha de suspensión definitiva del uso de la </a:t>
            </a:r>
            <a:r>
              <a:rPr lang="es-ES" altLang="es-ES_tradnl" sz="1400" b="1" dirty="0" err="1" smtClean="0"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b="1" dirty="0" smtClean="0">
                <a:latin typeface="Calibri" pitchFamily="34" charset="0"/>
                <a:sym typeface="Calibri" pitchFamily="34" charset="0"/>
              </a:rPr>
              <a:t>.)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400" b="1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400" dirty="0" smtClean="0">
                <a:latin typeface="Calibri" pitchFamily="34" charset="0"/>
                <a:sym typeface="Calibri" pitchFamily="34" charset="0"/>
              </a:rPr>
              <a:t>“Todos los países que usen la </a:t>
            </a:r>
            <a:r>
              <a:rPr lang="es-ES" altLang="es-ES_tradnl" sz="1400" dirty="0" err="1" smtClean="0"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latin typeface="Calibri" pitchFamily="34" charset="0"/>
                <a:sym typeface="Calibri" pitchFamily="34" charset="0"/>
              </a:rPr>
              <a:t> pasarán a la </a:t>
            </a:r>
            <a:r>
              <a:rPr lang="es-ES" altLang="es-ES_tradnl" sz="1400" dirty="0" err="1" smtClean="0"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400" dirty="0" smtClean="0">
                <a:latin typeface="Calibri" pitchFamily="34" charset="0"/>
                <a:sym typeface="Calibri" pitchFamily="34" charset="0"/>
              </a:rPr>
              <a:t> durante las 2 primeras semanas de abril del 2016. </a:t>
            </a: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Es sumamente importante que todos los países cambien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por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en las 2 primeras semanas de abril del 2016.</a:t>
            </a:r>
            <a:b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4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Si un distrito sigue usando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después del [indique la fecha de suspensión definitiva del uso de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], puede poner en riesgo a los distritos vecinos.”</a:t>
            </a:r>
          </a:p>
        </p:txBody>
      </p:sp>
    </p:spTree>
    <p:extLst>
      <p:ext uri="{BB962C8B-B14F-4D97-AF65-F5344CB8AC3E}">
        <p14:creationId xmlns:p14="http://schemas.microsoft.com/office/powerpoint/2010/main" val="27994682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400" b="1" dirty="0" smtClean="0">
                <a:latin typeface="Gill Sans MT" pitchFamily="34" charset="0"/>
                <a:sym typeface="Gill Sans MT" pitchFamily="34" charset="0"/>
              </a:rPr>
              <a:t>Para el facilitador: </a:t>
            </a:r>
            <a:r>
              <a:rPr lang="es-ES" altLang="es-ES_tradnl" sz="1400" dirty="0" smtClean="0">
                <a:latin typeface="Calibri" pitchFamily="34" charset="0"/>
                <a:sym typeface="Calibri" pitchFamily="34" charset="0"/>
              </a:rPr>
              <a:t>Indique la fecha del Día Nacional del Cambio de la OPV en las zonas destacadas en rojo. Haga hincapié en que la </a:t>
            </a:r>
            <a:r>
              <a:rPr lang="es-ES" altLang="es-ES_tradnl" sz="1400" dirty="0" err="1" smtClean="0"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latin typeface="Calibri" pitchFamily="34" charset="0"/>
                <a:sym typeface="Calibri" pitchFamily="34" charset="0"/>
              </a:rPr>
              <a:t> no puede usarse después de dicha fecha.</a:t>
            </a:r>
          </a:p>
          <a:p>
            <a:pPr eaLnBrk="1">
              <a:lnSpc>
                <a:spcPct val="100000"/>
              </a:lnSpc>
            </a:pP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latin typeface="Calibri" pitchFamily="34" charset="0"/>
                <a:sym typeface="Calibri" pitchFamily="34" charset="0"/>
              </a:rPr>
              <a:t>“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 cambio de la OPV es un evento mundial. Tendrá lugar en abril del 2016, en todos los establecimientos de todos los países que sigan usando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</a:t>
            </a:r>
            <a:b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4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nuestro país, el cambio de la OPV tendrá lugar el </a:t>
            </a:r>
            <a:r>
              <a:rPr lang="es-ES" altLang="es-ES_tradnl" sz="1400" b="1" dirty="0" smtClean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[indique la fecha]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 A partir de esta fecha,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ya no se usará en ninguna parte del país ni en ningún programa, ya sea privado o público.</a:t>
            </a:r>
            <a:b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4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b="1" u="sng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</a:t>
            </a:r>
            <a:r>
              <a:rPr lang="es-ES" altLang="es-ES_tradnl" sz="1400" b="1" u="sng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b="1" u="sng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no puede usarse el [</a:t>
            </a:r>
            <a:r>
              <a:rPr lang="es-ES" altLang="es-ES_tradnl" sz="1400" b="1" u="sng" dirty="0" smtClean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indique la fecha] ni más adelante.</a:t>
            </a:r>
            <a:br>
              <a:rPr lang="es-ES" altLang="es-ES_tradnl" sz="1400" b="1" u="sng" dirty="0" smtClean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400" b="1" u="sng" dirty="0" smtClean="0">
              <a:solidFill>
                <a:srgbClr val="FF000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seguirá el mismo calendario de vacunación que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.”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7000"/>
              </a:lnSpc>
            </a:pPr>
            <a:endParaRPr lang="es-ES" altLang="es-ES_tradnl" sz="1500" dirty="0" smtClean="0"/>
          </a:p>
        </p:txBody>
      </p:sp>
    </p:spTree>
    <p:extLst>
      <p:ext uri="{BB962C8B-B14F-4D97-AF65-F5344CB8AC3E}">
        <p14:creationId xmlns:p14="http://schemas.microsoft.com/office/powerpoint/2010/main" val="19655402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</a:pP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200" b="1" dirty="0" smtClean="0">
                <a:latin typeface="Calibri" pitchFamily="34" charset="0"/>
                <a:sym typeface="Calibri" pitchFamily="34" charset="0"/>
              </a:rPr>
              <a:t>Para el facilitador: (Quizá haya que adaptar el contenido para reflejar los procedimientos de su país.)</a:t>
            </a: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200" b="1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“El día del cambio de la OPV, los trabajadores de salud:</a:t>
            </a: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Dejarán de usar la </a:t>
            </a:r>
            <a:r>
              <a:rPr lang="es-ES" altLang="es-ES_tradnl" sz="12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y en su lugar utilizarán exclusivamente la </a:t>
            </a:r>
            <a:r>
              <a:rPr lang="es-ES" altLang="es-ES_tradnl" sz="12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 </a:t>
            </a:r>
            <a:b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2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Retirarán todas las </a:t>
            </a:r>
            <a:r>
              <a:rPr lang="es-ES" altLang="es-ES_tradnl" sz="12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 la cadena de frío (tanto viales abiertos como viales sin abrir). </a:t>
            </a:r>
          </a:p>
          <a:p>
            <a:pPr eaLnBrk="1">
              <a:lnSpc>
                <a:spcPct val="100000"/>
              </a:lnSpc>
              <a:buFontTx/>
              <a:buChar char="•"/>
            </a:pPr>
            <a:endParaRPr lang="es-ES" altLang="es-ES_tradnl" sz="12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Colocarán las </a:t>
            </a:r>
            <a:r>
              <a:rPr lang="es-ES" altLang="es-ES_tradnl" sz="12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en una bolsa marcada proporcionada específicamente para esta vacuna. </a:t>
            </a:r>
          </a:p>
          <a:p>
            <a:pPr eaLnBrk="1">
              <a:lnSpc>
                <a:spcPct val="100000"/>
              </a:lnSpc>
              <a:buFontTx/>
              <a:buChar char="•"/>
            </a:pPr>
            <a:endParaRPr lang="es-ES" altLang="es-ES_tradnl" sz="12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Eliminarán los viales de </a:t>
            </a:r>
            <a:r>
              <a:rPr lang="es-ES" altLang="es-ES_tradnl" sz="12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tal como se ha indicado en su establecimiento de salud.”</a:t>
            </a:r>
            <a:endParaRPr lang="es-ES" altLang="es-ES_tradnl" sz="14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794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2000" b="1" dirty="0" smtClean="0">
                <a:latin typeface="Calibri" pitchFamily="34" charset="0"/>
                <a:sym typeface="Calibri" pitchFamily="34" charset="0"/>
              </a:rPr>
              <a:t>Para el facilitador:</a:t>
            </a:r>
            <a:endParaRPr lang="es-ES" altLang="es-ES_tradnl" sz="2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“Los encargados del monitoreo del cambio de la OPV visitarán los establecimientos de salud durante las dos semanas posteriores al Día Nacional del </a:t>
            </a:r>
            <a:r>
              <a:rPr lang="es-ES" altLang="es-ES_tradnl" sz="2000" i="1" dirty="0" smtClean="0">
                <a:latin typeface="Calibri" pitchFamily="34" charset="0"/>
                <a:sym typeface="Calibri" pitchFamily="34" charset="0"/>
              </a:rPr>
              <a:t>Switch</a:t>
            </a: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. </a:t>
            </a:r>
            <a:r>
              <a:rPr lang="es-ES" altLang="es-ES_tradnl" sz="20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/>
            </a:r>
            <a:br>
              <a:rPr lang="es-ES" altLang="es-ES_tradnl" sz="20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000" dirty="0" smtClean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0066"/>
              </a:buClr>
              <a:buFontTx/>
              <a:buChar char="•"/>
            </a:pPr>
            <a:r>
              <a:rPr lang="es-ES" altLang="es-ES_tradnl" sz="20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Los encargados del monitoreo comprobarán que no quedan reservas de tOPV en los establecimientos y eliminarán cualquier reserva restante de tOPV.”</a:t>
            </a:r>
          </a:p>
        </p:txBody>
      </p:sp>
    </p:spTree>
    <p:extLst>
      <p:ext uri="{BB962C8B-B14F-4D97-AF65-F5344CB8AC3E}">
        <p14:creationId xmlns:p14="http://schemas.microsoft.com/office/powerpoint/2010/main" val="12067712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es-ES" altLang="pt-BR" smtClean="0"/>
          </a:p>
        </p:txBody>
      </p:sp>
    </p:spTree>
    <p:extLst>
      <p:ext uri="{BB962C8B-B14F-4D97-AF65-F5344CB8AC3E}">
        <p14:creationId xmlns:p14="http://schemas.microsoft.com/office/powerpoint/2010/main" val="350815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es-ES" altLang="pt-BR" smtClean="0"/>
          </a:p>
        </p:txBody>
      </p:sp>
    </p:spTree>
    <p:extLst>
      <p:ext uri="{BB962C8B-B14F-4D97-AF65-F5344CB8AC3E}">
        <p14:creationId xmlns:p14="http://schemas.microsoft.com/office/powerpoint/2010/main" val="440397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200" b="1" dirty="0" smtClean="0">
                <a:latin typeface="Calibri" pitchFamily="34" charset="0"/>
                <a:sym typeface="Calibri" pitchFamily="34" charset="0"/>
              </a:rPr>
              <a:t>Para el facilitador:</a:t>
            </a: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“</a:t>
            </a: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¿Los trabajadores de salud tienen que explicar el cambio de la OPV a los padres y cuidadores? </a:t>
            </a: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200" b="1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200" b="1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Quizá no sea necesario explicar el cambio </a:t>
            </a: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 la </a:t>
            </a:r>
            <a:r>
              <a:rPr lang="es-ES" altLang="es-ES_tradnl" sz="12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por la </a:t>
            </a:r>
            <a:r>
              <a:rPr lang="es-ES" altLang="es-ES_tradnl" sz="12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a todos los padres o cuidadores, ya que:</a:t>
            </a:r>
            <a:br>
              <a:rPr lang="es-ES" altLang="es-ES_tradnl" sz="12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2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La mayoría de los cuidadores no comprenderán completamente la diferencia entre la </a:t>
            </a:r>
            <a:r>
              <a:rPr lang="es-ES" altLang="es-ES_tradnl" sz="1200" dirty="0" err="1" smtClean="0"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 y la </a:t>
            </a:r>
            <a:r>
              <a:rPr lang="es-ES" altLang="es-ES_tradnl" sz="1200" dirty="0" err="1" smtClean="0">
                <a:latin typeface="Calibri" pitchFamily="34" charset="0"/>
                <a:sym typeface="Calibri" pitchFamily="34" charset="0"/>
              </a:rPr>
              <a:t>bOPV</a:t>
            </a: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El público general quizá no sepa que hay 3 tipos de </a:t>
            </a:r>
            <a:r>
              <a:rPr lang="es-ES" altLang="es-ES_tradnl" sz="1200" dirty="0" err="1" smtClean="0"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. </a:t>
            </a: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Es posible que el cambio de la vacuna no sea notorio para los padres.</a:t>
            </a:r>
          </a:p>
          <a:p>
            <a:pPr eaLnBrk="1">
              <a:lnSpc>
                <a:spcPct val="100000"/>
              </a:lnSpc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/>
            </a:r>
            <a:br>
              <a:rPr lang="es-ES" altLang="es-ES_tradnl" sz="1200" dirty="0" smtClean="0">
                <a:latin typeface="Calibri" pitchFamily="34" charset="0"/>
                <a:sym typeface="Calibri" pitchFamily="34" charset="0"/>
              </a:rPr>
            </a:br>
            <a:r>
              <a:rPr lang="es-ES" altLang="es-ES_tradnl" sz="12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Dado este nivel de concientización general, es posible que no le planteen ninguna pregunta acerca de este cambio. Los trabajadores de salud pueden tranquilizar a los padres y cuidadores respecto a que esta combinación de IPV y OPV mantendrá a sus hijos y a la comunidad a salvo de la poliomielitis.”</a:t>
            </a: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endParaRPr lang="es-ES" altLang="es-ES_tradnl" sz="1200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7000"/>
              </a:lnSpc>
            </a:pPr>
            <a:endParaRPr lang="es-ES" altLang="es-ES_tradnl" sz="1300" dirty="0" smtClean="0"/>
          </a:p>
        </p:txBody>
      </p:sp>
    </p:spTree>
    <p:extLst>
      <p:ext uri="{BB962C8B-B14F-4D97-AF65-F5344CB8AC3E}">
        <p14:creationId xmlns:p14="http://schemas.microsoft.com/office/powerpoint/2010/main" val="30984372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2000" b="1" dirty="0" smtClean="0">
                <a:latin typeface="Gill Sans MT" pitchFamily="34" charset="0"/>
                <a:sym typeface="Gill Sans MT" pitchFamily="34" charset="0"/>
              </a:rPr>
              <a:t>Para el facilitador</a:t>
            </a:r>
            <a:r>
              <a:rPr lang="es-ES" altLang="es-ES_tradnl" sz="2000" dirty="0" smtClean="0">
                <a:latin typeface="Gill Sans MT" pitchFamily="34" charset="0"/>
                <a:sym typeface="Gill Sans MT" pitchFamily="34" charset="0"/>
              </a:rPr>
              <a:t>:</a:t>
            </a:r>
            <a:endParaRPr lang="es-ES" altLang="es-ES_tradnl" sz="2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2000" dirty="0" smtClean="0">
              <a:latin typeface="Gill Sans MT" pitchFamily="34" charset="0"/>
              <a:sym typeface="Gill Sans MT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2000" dirty="0" smtClean="0">
                <a:latin typeface="Gill Sans MT" pitchFamily="34" charset="0"/>
                <a:sym typeface="Gill Sans MT" pitchFamily="34" charset="0"/>
              </a:rPr>
              <a:t>“</a:t>
            </a:r>
            <a:r>
              <a:rPr lang="es-ES" altLang="es-ES_tradnl" sz="20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Los trabajadores de salud pueden decir a los padres:</a:t>
            </a:r>
            <a:br>
              <a:rPr lang="es-ES" altLang="es-ES_tradnl" sz="20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000" b="1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20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“Estamos usando un tipo diferente de vacuna oral junto con la vacuna inyectable para proteger a los niños de los pocos casos restantes de poliomielitis. Estas vacunas actuarán juntas para poner fin a la poliomielitis en nuestra comunidad y en el mundo.”</a:t>
            </a:r>
            <a:endParaRPr lang="es-ES" altLang="es-ES_tradnl" sz="2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2000" dirty="0" smtClean="0">
              <a:latin typeface="Gill Sans MT" pitchFamily="34" charset="0"/>
              <a:sym typeface="Gill Sans MT" pitchFamily="34" charset="0"/>
            </a:endParaRPr>
          </a:p>
          <a:p>
            <a:pPr eaLnBrk="1"/>
            <a:endParaRPr lang="es-ES" alt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16928306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300" b="1" dirty="0" smtClean="0">
                <a:latin typeface="Gill Sans MT" pitchFamily="34" charset="0"/>
                <a:sym typeface="Gill Sans MT" pitchFamily="34" charset="0"/>
              </a:rPr>
              <a:t>Para el facilitador:</a:t>
            </a:r>
            <a:endParaRPr lang="es-ES" altLang="es-ES_tradnl" sz="1300" b="1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300" b="1" dirty="0" smtClean="0">
              <a:latin typeface="Gill Sans MT" pitchFamily="34" charset="0"/>
              <a:sym typeface="Gill Sans MT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300" dirty="0" smtClean="0">
                <a:latin typeface="Gill Sans MT" pitchFamily="34" charset="0"/>
                <a:sym typeface="Gill Sans MT" pitchFamily="34" charset="0"/>
              </a:rPr>
              <a:t>Lea la pregunta y a continuación la respuesta: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400" dirty="0" smtClean="0">
              <a:latin typeface="Gill Sans MT" pitchFamily="34" charset="0"/>
              <a:sym typeface="Gill Sans MT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“¿Después del cambio de la </a:t>
            </a:r>
            <a:r>
              <a:rPr lang="es-ES" altLang="es-ES_tradnl" sz="1400" b="1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por la </a:t>
            </a:r>
            <a:r>
              <a:rPr lang="es-ES" altLang="es-ES_tradnl" sz="1400" b="1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, los niños estarán protegidos frente a los </a:t>
            </a:r>
            <a:r>
              <a:rPr lang="es-ES" altLang="es-ES_tradnl" sz="1400" b="1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 tipo 2 o los </a:t>
            </a:r>
            <a:r>
              <a:rPr lang="es-ES" altLang="es-ES_tradnl" sz="1400" b="1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circulantes de tipo 2 derivados de la vacuna? ¿Cómo estarán protegidos de los </a:t>
            </a:r>
            <a:r>
              <a:rPr lang="es-ES" altLang="es-ES_tradnl" sz="1400" b="1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 tipo 2?</a:t>
            </a:r>
            <a:b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400" b="1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IPV protege a los niños frente a los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 los tipos 1, 2 y 3. Después del cambio de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por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, el uso de la IPV ayudará a proteger de la poliomielitis paralítica causada por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 tipo 2 y ofrecerá protección adicional contra los tipos 1 y 3.”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400" dirty="0" smtClean="0">
              <a:latin typeface="Gill Sans MT" pitchFamily="34" charset="0"/>
              <a:sym typeface="Gill Sans MT" pitchFamily="34" charset="0"/>
            </a:endParaRPr>
          </a:p>
          <a:p>
            <a:pPr eaLnBrk="1">
              <a:lnSpc>
                <a:spcPct val="97000"/>
              </a:lnSpc>
            </a:pPr>
            <a:endParaRPr lang="es-ES" altLang="es-ES_tradnl" sz="1500" dirty="0" smtClean="0"/>
          </a:p>
        </p:txBody>
      </p:sp>
    </p:spTree>
    <p:extLst>
      <p:ext uri="{BB962C8B-B14F-4D97-AF65-F5344CB8AC3E}">
        <p14:creationId xmlns:p14="http://schemas.microsoft.com/office/powerpoint/2010/main" val="24413298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es-ES" altLang="pt-BR" smtClean="0"/>
          </a:p>
        </p:txBody>
      </p:sp>
    </p:spTree>
    <p:extLst>
      <p:ext uri="{BB962C8B-B14F-4D97-AF65-F5344CB8AC3E}">
        <p14:creationId xmlns:p14="http://schemas.microsoft.com/office/powerpoint/2010/main" val="25809395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300" b="1" dirty="0" smtClean="0">
                <a:latin typeface="Gill Sans MT" pitchFamily="34" charset="0"/>
                <a:sym typeface="Gill Sans MT" pitchFamily="34" charset="0"/>
              </a:rPr>
              <a:t>Para el facilitador: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400" dirty="0" smtClean="0">
              <a:latin typeface="Gill Sans MT" pitchFamily="34" charset="0"/>
              <a:sym typeface="Gill Sans MT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400" dirty="0" smtClean="0">
                <a:latin typeface="Gill Sans MT" pitchFamily="34" charset="0"/>
                <a:sym typeface="Gill Sans MT" pitchFamily="34" charset="0"/>
              </a:rPr>
              <a:t>Lea la pregunta y a continuación la respuesta: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400" dirty="0" smtClean="0">
              <a:latin typeface="Gill Sans MT" pitchFamily="34" charset="0"/>
              <a:sym typeface="Gill Sans MT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“Si los países tienen suministros sin usar o existencias de la </a:t>
            </a:r>
            <a:r>
              <a:rPr lang="es-ES" altLang="es-ES_tradnl" sz="1400" b="1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después de la fecha del cambio de la OPV, ¿pueden usar primero dichos suministros antes de hacer el cambio por la </a:t>
            </a:r>
            <a:r>
              <a:rPr lang="es-ES" altLang="es-ES_tradnl" sz="1400" b="1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? </a:t>
            </a:r>
          </a:p>
          <a:p>
            <a:pPr eaLnBrk="1">
              <a:lnSpc>
                <a:spcPct val="100000"/>
              </a:lnSpc>
            </a:pPr>
            <a: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/>
            </a:r>
            <a:br>
              <a:rPr lang="es-ES" altLang="es-ES_tradnl" sz="1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No. Necesariamente tienen que dejar de usar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el día del cambio de la OPV; todas las reservas restantes de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tienen que ser destruidas. Cualquier área que siga usando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después de que el resto hayan pasado a la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pone a las comunidades vecinas en riesgo de sufrir un brote por </a:t>
            </a:r>
            <a:r>
              <a:rPr lang="es-ES" altLang="es-ES_tradnl" sz="1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circulantes de tipo 2 derivados de la vacuna.”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7000"/>
              </a:lnSpc>
            </a:pPr>
            <a:endParaRPr lang="es-ES" altLang="es-ES_tradnl" sz="1500" dirty="0" smtClean="0"/>
          </a:p>
        </p:txBody>
      </p:sp>
    </p:spTree>
    <p:extLst>
      <p:ext uri="{BB962C8B-B14F-4D97-AF65-F5344CB8AC3E}">
        <p14:creationId xmlns:p14="http://schemas.microsoft.com/office/powerpoint/2010/main" val="28927622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</a:pPr>
            <a:r>
              <a:rPr lang="es-ES" altLang="es-ES_tradnl" sz="1600" b="1" smtClean="0">
                <a:latin typeface="Calibri" pitchFamily="34" charset="0"/>
                <a:sym typeface="Calibri" pitchFamily="34" charset="0"/>
              </a:rPr>
              <a:t>Para el facilitador:</a:t>
            </a:r>
            <a:endParaRPr lang="es-ES" altLang="es-ES_tradnl" sz="160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600" b="1" smtClean="0">
                <a:latin typeface="Calibri" pitchFamily="34" charset="0"/>
                <a:sym typeface="Calibri" pitchFamily="34" charset="0"/>
              </a:rPr>
              <a:t>(Nota: Indique la fecha del Día Nacional del Cambio de la OPV en la diapositiva y en el texto de esta nota). </a:t>
            </a:r>
          </a:p>
          <a:p>
            <a:pPr eaLnBrk="1">
              <a:lnSpc>
                <a:spcPct val="100000"/>
              </a:lnSpc>
            </a:pPr>
            <a:r>
              <a:rPr lang="es-ES" altLang="es-ES_tradnl" sz="1600" smtClean="0">
                <a:latin typeface="Calibri" pitchFamily="34" charset="0"/>
                <a:sym typeface="Calibri" pitchFamily="34" charset="0"/>
              </a:rPr>
              <a:t>“En resumen:</a:t>
            </a:r>
          </a:p>
          <a:p>
            <a:pPr eaLnBrk="1">
              <a:lnSpc>
                <a:spcPct val="100000"/>
              </a:lnSpc>
            </a:pPr>
            <a:endParaRPr lang="es-ES" altLang="es-ES_tradnl" sz="160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r>
              <a:rPr lang="es-ES" altLang="es-ES_tradnl" sz="160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OPV se retirará gradualmente, comenzando con el componente de tipo 2 de la tOPV.</a:t>
            </a:r>
            <a:br>
              <a:rPr lang="es-ES" altLang="es-ES_tradnl" sz="160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60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r>
              <a:rPr lang="es-ES" altLang="es-ES_tradnl" sz="160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tOPV se sustituirá por la bOPV en todas partes del mundo al mismo tiempo, en abril del 2016. </a:t>
            </a:r>
          </a:p>
          <a:p>
            <a:pPr eaLnBrk="1">
              <a:lnSpc>
                <a:spcPct val="100000"/>
              </a:lnSpc>
              <a:buClr>
                <a:srgbClr val="002060"/>
              </a:buClr>
            </a:pPr>
            <a:endParaRPr lang="es-ES" altLang="es-ES_tradnl" sz="160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r>
              <a:rPr lang="es-ES" altLang="es-ES_tradnl" sz="160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Esto nos acercará más a la erradicación de la poliomielitis.</a:t>
            </a:r>
            <a:endParaRPr lang="es-ES" altLang="es-ES_tradnl" sz="160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endParaRPr lang="es-ES" altLang="es-ES_tradnl" sz="160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r>
              <a:rPr lang="es-ES" altLang="es-ES_tradnl" sz="160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ningún caso los trabajadores de salud vacunarán a los niños con la tOPV el </a:t>
            </a:r>
            <a:r>
              <a:rPr lang="es-ES" altLang="es-ES_tradnl" sz="1600" b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[indique la fecha] </a:t>
            </a:r>
            <a:r>
              <a:rPr lang="es-ES" altLang="es-ES_tradnl" sz="160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o posteriormente.”</a:t>
            </a:r>
          </a:p>
          <a:p>
            <a:pPr eaLnBrk="1">
              <a:lnSpc>
                <a:spcPct val="100000"/>
              </a:lnSpc>
              <a:buClr>
                <a:srgbClr val="002060"/>
              </a:buClr>
              <a:buFontTx/>
              <a:buChar char="•"/>
            </a:pPr>
            <a:endParaRPr lang="es-ES" altLang="es-ES_tradnl" sz="160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7000"/>
              </a:lnSpc>
            </a:pPr>
            <a:endParaRPr lang="es-ES" altLang="es-ES_tradnl" sz="1800" smtClean="0"/>
          </a:p>
        </p:txBody>
      </p:sp>
    </p:spTree>
    <p:extLst>
      <p:ext uri="{BB962C8B-B14F-4D97-AF65-F5344CB8AC3E}">
        <p14:creationId xmlns:p14="http://schemas.microsoft.com/office/powerpoint/2010/main" val="15508555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es-ES" altLang="pt-BR" smtClean="0"/>
          </a:p>
        </p:txBody>
      </p:sp>
    </p:spTree>
    <p:extLst>
      <p:ext uri="{BB962C8B-B14F-4D97-AF65-F5344CB8AC3E}">
        <p14:creationId xmlns:p14="http://schemas.microsoft.com/office/powerpoint/2010/main" val="2929364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3795" name="Rectangle 2"/>
          <p:cNvSpPr>
            <a:spLocks noGrp="1" noChangeArrowheads="1"/>
          </p:cNvSpPr>
          <p:nvPr>
            <p:ph type="body" sz="quarter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</a:pPr>
            <a:r>
              <a:rPr lang="es-ES" altLang="es-ES_tradnl" sz="1200" b="1" dirty="0" smtClean="0">
                <a:latin typeface="Calibri" pitchFamily="34" charset="0"/>
                <a:sym typeface="Calibri" pitchFamily="34" charset="0"/>
              </a:rPr>
              <a:t>Para el facilitador: </a:t>
            </a: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defTabSz="914400" eaLnBrk="1">
              <a:lnSpc>
                <a:spcPct val="100000"/>
              </a:lnSpc>
            </a:pPr>
            <a:r>
              <a:rPr lang="es-ES" altLang="es-ES_tradnl" sz="1200" b="1" dirty="0" smtClean="0">
                <a:latin typeface="Calibri" pitchFamily="34" charset="0"/>
                <a:sym typeface="Calibri" pitchFamily="34" charset="0"/>
              </a:rPr>
              <a:t>Explique a los participantes las preguntas que se responderán en este módulo. </a:t>
            </a: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defTabSz="914400" eaLnBrk="1">
              <a:lnSpc>
                <a:spcPct val="100000"/>
              </a:lnSpc>
            </a:pP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defTabSz="914400" eaLnBrk="1">
              <a:lnSpc>
                <a:spcPct val="100000"/>
              </a:lnSpc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“En este módulo, ustedes aprenderán más acerca de la próxima etapa de la erradicación de la poliomielitis, que incluye un cambio en la vacuna oral contra la polio (OPV). </a:t>
            </a:r>
          </a:p>
          <a:p>
            <a:pPr defTabSz="914400" eaLnBrk="1">
              <a:lnSpc>
                <a:spcPct val="100000"/>
              </a:lnSpc>
            </a:pPr>
            <a:endParaRPr lang="es-ES" altLang="es-ES_tradnl" sz="1200" dirty="0" smtClean="0">
              <a:latin typeface="Calibri" pitchFamily="34" charset="0"/>
              <a:sym typeface="Calibri" pitchFamily="34" charset="0"/>
            </a:endParaRPr>
          </a:p>
          <a:p>
            <a:pPr defTabSz="914400" eaLnBrk="1">
              <a:lnSpc>
                <a:spcPct val="100000"/>
              </a:lnSpc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Daremos respuesta a las siguientes preguntas: </a:t>
            </a:r>
          </a:p>
          <a:p>
            <a:pPr defTabSz="914400" eaLnBrk="1">
              <a:lnSpc>
                <a:spcPct val="100000"/>
              </a:lnSpc>
              <a:buFontTx/>
              <a:buChar char="•"/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¿Por qué es preciso cambiar la OPV trivalente por la OPV bivalente a escala mundial? </a:t>
            </a:r>
          </a:p>
          <a:p>
            <a:pPr defTabSz="914400" eaLnBrk="1">
              <a:lnSpc>
                <a:spcPct val="100000"/>
              </a:lnSpc>
              <a:buFontTx/>
              <a:buChar char="•"/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¿Cuál es la función de los trabajadores de salud? </a:t>
            </a:r>
          </a:p>
          <a:p>
            <a:pPr defTabSz="914400" eaLnBrk="1">
              <a:lnSpc>
                <a:spcPct val="100000"/>
              </a:lnSpc>
              <a:buFontTx/>
              <a:buChar char="•"/>
            </a:pPr>
            <a:r>
              <a:rPr lang="es-ES" altLang="es-ES_tradnl" sz="1200" dirty="0" smtClean="0">
                <a:latin typeface="Calibri" pitchFamily="34" charset="0"/>
                <a:sym typeface="Calibri" pitchFamily="34" charset="0"/>
              </a:rPr>
              <a:t>¿Cuáles son los mensajes fundamentales relacionados con este cambio?”</a:t>
            </a:r>
          </a:p>
        </p:txBody>
      </p:sp>
    </p:spTree>
    <p:extLst>
      <p:ext uri="{BB962C8B-B14F-4D97-AF65-F5344CB8AC3E}">
        <p14:creationId xmlns:p14="http://schemas.microsoft.com/office/powerpoint/2010/main" val="2766800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es-ES" altLang="pt-BR" smtClean="0"/>
          </a:p>
        </p:txBody>
      </p:sp>
    </p:spTree>
    <p:extLst>
      <p:ext uri="{BB962C8B-B14F-4D97-AF65-F5344CB8AC3E}">
        <p14:creationId xmlns:p14="http://schemas.microsoft.com/office/powerpoint/2010/main" val="1382147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</a:pPr>
            <a:r>
              <a:rPr lang="es-ES" altLang="es-ES_tradnl" sz="1800" b="1" dirty="0" smtClean="0">
                <a:latin typeface="Calibri" pitchFamily="34" charset="0"/>
                <a:sym typeface="Calibri" pitchFamily="34" charset="0"/>
              </a:rPr>
              <a:t>Para el facilitador: </a:t>
            </a:r>
            <a:endParaRPr lang="es-ES" altLang="es-ES_tradnl" sz="18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endParaRPr lang="es-ES" altLang="es-ES_tradnl" sz="1800" b="1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800" dirty="0" smtClean="0">
                <a:latin typeface="Calibri" pitchFamily="34" charset="0"/>
                <a:sym typeface="Calibri" pitchFamily="34" charset="0"/>
              </a:rPr>
              <a:t>“La erradicación de la poliomielitis se acerca. </a:t>
            </a:r>
          </a:p>
          <a:p>
            <a:pPr eaLnBrk="1">
              <a:lnSpc>
                <a:spcPct val="100000"/>
              </a:lnSpc>
            </a:pPr>
            <a:endParaRPr lang="es-ES" altLang="es-ES_tradnl" sz="18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1800" dirty="0" smtClean="0">
                <a:latin typeface="Calibri" pitchFamily="34" charset="0"/>
                <a:sym typeface="Calibri" pitchFamily="34" charset="0"/>
              </a:rPr>
              <a:t>Los esfuerzos de inmunización han reducido el número de casos de poliomielitis a nivel mundial en más de 99% durante los dos últimos decenios.</a:t>
            </a:r>
            <a:br>
              <a:rPr lang="es-ES" altLang="es-ES_tradnl" sz="1800" dirty="0" smtClean="0">
                <a:latin typeface="Calibri" pitchFamily="34" charset="0"/>
                <a:sym typeface="Calibri" pitchFamily="34" charset="0"/>
              </a:rPr>
            </a:br>
            <a:endParaRPr lang="es-ES" altLang="es-ES_tradnl" sz="18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1800" dirty="0" smtClean="0">
                <a:latin typeface="Calibri" pitchFamily="34" charset="0"/>
                <a:sym typeface="Calibri" pitchFamily="34" charset="0"/>
              </a:rPr>
              <a:t>La transición de la OPV trivalente a la OPV bivalente forma parte de la estrategia de erradicación de la poliomielitis.</a:t>
            </a:r>
            <a:br>
              <a:rPr lang="es-ES" altLang="es-ES_tradnl" sz="1800" dirty="0" smtClean="0">
                <a:latin typeface="Calibri" pitchFamily="34" charset="0"/>
                <a:sym typeface="Calibri" pitchFamily="34" charset="0"/>
              </a:rPr>
            </a:br>
            <a:endParaRPr lang="es-ES" altLang="es-ES_tradnl" sz="18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800" dirty="0" smtClean="0">
                <a:latin typeface="Calibri" pitchFamily="34" charset="0"/>
                <a:sym typeface="Calibri" pitchFamily="34" charset="0"/>
              </a:rPr>
              <a:t>Juntos podemos erradicar la poliomielitis.”</a:t>
            </a:r>
            <a:endParaRPr lang="es-ES" altLang="es-ES_tradnl" sz="2000" dirty="0" smtClean="0"/>
          </a:p>
        </p:txBody>
      </p:sp>
    </p:spTree>
    <p:extLst>
      <p:ext uri="{BB962C8B-B14F-4D97-AF65-F5344CB8AC3E}">
        <p14:creationId xmlns:p14="http://schemas.microsoft.com/office/powerpoint/2010/main" val="4160943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2000" b="1" smtClean="0">
                <a:latin typeface="Gill Sans MT" pitchFamily="34" charset="0"/>
                <a:sym typeface="Gill Sans MT" pitchFamily="34" charset="0"/>
              </a:rPr>
              <a:t>Para el facilitador:</a:t>
            </a:r>
            <a:endParaRPr lang="es-ES" altLang="es-ES_tradnl" sz="200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2000" smtClean="0">
              <a:latin typeface="Gill Sans MT" pitchFamily="34" charset="0"/>
              <a:sym typeface="Gill Sans MT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2000" smtClean="0">
                <a:latin typeface="Gill Sans MT" pitchFamily="34" charset="0"/>
                <a:sym typeface="Gill Sans MT" pitchFamily="34" charset="0"/>
              </a:rPr>
              <a:t>Haga hincapié en que: “Durante esta fase de la erradicación de la poliomielitis se necesitan </a:t>
            </a:r>
            <a:r>
              <a:rPr lang="es-ES" altLang="es-ES_tradnl" sz="2000" b="1" smtClean="0">
                <a:latin typeface="Gill Sans MT" pitchFamily="34" charset="0"/>
                <a:sym typeface="Gill Sans MT" pitchFamily="34" charset="0"/>
              </a:rPr>
              <a:t>tanto </a:t>
            </a:r>
            <a:r>
              <a:rPr lang="es-ES" altLang="es-ES_tradnl" sz="2000" smtClean="0">
                <a:latin typeface="Gill Sans MT" pitchFamily="34" charset="0"/>
                <a:sym typeface="Gill Sans MT" pitchFamily="34" charset="0"/>
              </a:rPr>
              <a:t>la OPV </a:t>
            </a:r>
            <a:r>
              <a:rPr lang="es-ES" altLang="es-ES_tradnl" sz="2000" b="1" smtClean="0">
                <a:latin typeface="Gill Sans MT" pitchFamily="34" charset="0"/>
                <a:sym typeface="Gill Sans MT" pitchFamily="34" charset="0"/>
              </a:rPr>
              <a:t>como </a:t>
            </a:r>
            <a:r>
              <a:rPr lang="es-ES" altLang="es-ES_tradnl" sz="2000" smtClean="0">
                <a:latin typeface="Gill Sans MT" pitchFamily="34" charset="0"/>
                <a:sym typeface="Gill Sans MT" pitchFamily="34" charset="0"/>
              </a:rPr>
              <a:t>la IPV”. </a:t>
            </a: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2000" smtClean="0">
                <a:latin typeface="Gill Sans MT" pitchFamily="34" charset="0"/>
                <a:sym typeface="Gill Sans MT" pitchFamily="34" charset="0"/>
              </a:rPr>
              <a:t>Y recuerde las diferencias entre la OPV y la IPV. </a:t>
            </a:r>
          </a:p>
          <a:p>
            <a:pPr eaLnBrk="1"/>
            <a:endParaRPr lang="es-ES" altLang="es-ES_tradnl" smtClean="0"/>
          </a:p>
        </p:txBody>
      </p:sp>
    </p:spTree>
    <p:extLst>
      <p:ext uri="{BB962C8B-B14F-4D97-AF65-F5344CB8AC3E}">
        <p14:creationId xmlns:p14="http://schemas.microsoft.com/office/powerpoint/2010/main" val="3363129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000" b="1" dirty="0" smtClean="0">
                <a:latin typeface="Calibri" pitchFamily="34" charset="0"/>
                <a:sym typeface="Calibri" pitchFamily="34" charset="0"/>
              </a:rPr>
              <a:t>Para el facilitador:</a:t>
            </a:r>
            <a:endParaRPr lang="es-ES" altLang="es-ES_tradnl" sz="1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“La transición de la OPV trivalente a la OPV bivalente es una etapa importante en el esfuerzo de erradicación de la poliomielitis. </a:t>
            </a: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La OPV contiene virus vivos, por lo que </a:t>
            </a:r>
            <a:r>
              <a:rPr lang="es-ES" altLang="es-ES_tradnl" sz="1000" b="1" dirty="0" smtClean="0">
                <a:latin typeface="Calibri" pitchFamily="34" charset="0"/>
                <a:sym typeface="Calibri" pitchFamily="34" charset="0"/>
              </a:rPr>
              <a:t>en casos muy raros </a:t>
            </a: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puede causar parálisis. </a:t>
            </a:r>
          </a:p>
          <a:p>
            <a:pPr eaLnBrk="1">
              <a:lnSpc>
                <a:spcPct val="100000"/>
              </a:lnSpc>
            </a:pPr>
            <a:endParaRPr lang="es-ES" altLang="es-ES_tradnl" sz="1000" b="1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Existen dos formas de </a:t>
            </a:r>
            <a:r>
              <a:rPr lang="es-ES" altLang="es-ES_tradnl" sz="1000" dirty="0" err="1" smtClean="0"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 derivados de la vacuna:</a:t>
            </a:r>
          </a:p>
          <a:p>
            <a:pPr eaLnBrk="1">
              <a:lnSpc>
                <a:spcPct val="100000"/>
              </a:lnSpc>
            </a:pPr>
            <a:endParaRPr lang="es-ES" altLang="es-ES_tradnl" sz="1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1000" b="1" dirty="0" smtClean="0">
                <a:latin typeface="Calibri" pitchFamily="34" charset="0"/>
                <a:sym typeface="Calibri" pitchFamily="34" charset="0"/>
              </a:rPr>
              <a:t>Parálisis paralítica asociada a la vacuna (VAPP):</a:t>
            </a: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 Se calcula que anualmente se producen unos 250-500 casos de VAPP en todo el mundo. De ellos, cerca de 40% están causados por el componente de tipo 2 de la </a:t>
            </a:r>
            <a:r>
              <a:rPr lang="es-ES" altLang="es-ES_tradnl" sz="1000" dirty="0" err="1" smtClean="0"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.</a:t>
            </a:r>
          </a:p>
          <a:p>
            <a:pPr eaLnBrk="1">
              <a:lnSpc>
                <a:spcPct val="100000"/>
              </a:lnSpc>
            </a:pPr>
            <a:endParaRPr lang="es-ES" altLang="es-ES_tradnl" sz="1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FontTx/>
              <a:buChar char="•"/>
            </a:pPr>
            <a:r>
              <a:rPr lang="es-ES" altLang="es-ES_tradnl" sz="1000" b="1" dirty="0" err="1" smtClean="0"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1000" b="1" dirty="0" smtClean="0">
                <a:latin typeface="Calibri" pitchFamily="34" charset="0"/>
                <a:sym typeface="Calibri" pitchFamily="34" charset="0"/>
              </a:rPr>
              <a:t> circulante derivado de la vacuna (</a:t>
            </a:r>
            <a:r>
              <a:rPr lang="es-ES" altLang="es-ES_tradnl" sz="1000" b="1" dirty="0" err="1" smtClean="0">
                <a:latin typeface="Calibri" pitchFamily="34" charset="0"/>
                <a:sym typeface="Calibri" pitchFamily="34" charset="0"/>
              </a:rPr>
              <a:t>cVDPV</a:t>
            </a:r>
            <a:r>
              <a:rPr lang="es-ES" altLang="es-ES_tradnl" sz="1000" b="1" dirty="0" smtClean="0">
                <a:latin typeface="Calibri" pitchFamily="34" charset="0"/>
                <a:sym typeface="Calibri" pitchFamily="34" charset="0"/>
              </a:rPr>
              <a:t>): </a:t>
            </a: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Prácticamente todos los brotes de </a:t>
            </a:r>
            <a:r>
              <a:rPr lang="es-ES" altLang="es-ES_tradnl" sz="1000" dirty="0" err="1" smtClean="0">
                <a:latin typeface="Calibri" pitchFamily="34" charset="0"/>
                <a:sym typeface="Calibri" pitchFamily="34" charset="0"/>
              </a:rPr>
              <a:t>cVDPV</a:t>
            </a: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 de los últimos años han sido causados por el componente de tipo 2 de la </a:t>
            </a:r>
            <a:r>
              <a:rPr lang="es-ES" altLang="es-ES_tradnl" sz="1000" dirty="0" err="1" smtClean="0"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1000" dirty="0" smtClean="0">
                <a:latin typeface="Calibri" pitchFamily="34" charset="0"/>
                <a:sym typeface="Calibri" pitchFamily="34" charset="0"/>
              </a:rPr>
              <a:t>. </a:t>
            </a:r>
          </a:p>
          <a:p>
            <a:pPr eaLnBrk="1">
              <a:lnSpc>
                <a:spcPct val="100000"/>
              </a:lnSpc>
            </a:pPr>
            <a:endParaRPr lang="es-ES" altLang="es-ES_tradnl" sz="1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endParaRPr lang="es-ES" altLang="es-ES_tradnl" sz="1000" b="1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900" b="1" dirty="0" smtClean="0">
                <a:latin typeface="Calibri" pitchFamily="34" charset="0"/>
                <a:sym typeface="Calibri" pitchFamily="34" charset="0"/>
              </a:rPr>
              <a:t>Referencia sobre el número de casos de </a:t>
            </a:r>
            <a:r>
              <a:rPr lang="es-ES" altLang="es-ES_tradnl" sz="900" b="1" dirty="0" err="1" smtClean="0">
                <a:latin typeface="Calibri" pitchFamily="34" charset="0"/>
                <a:sym typeface="Calibri" pitchFamily="34" charset="0"/>
              </a:rPr>
              <a:t>cVDPV</a:t>
            </a:r>
            <a:r>
              <a:rPr lang="es-ES" altLang="es-ES_tradnl" sz="900" b="1" dirty="0" smtClean="0">
                <a:latin typeface="Calibri" pitchFamily="34" charset="0"/>
                <a:sym typeface="Calibri" pitchFamily="34" charset="0"/>
              </a:rPr>
              <a:t>:</a:t>
            </a:r>
            <a:endParaRPr lang="es-ES" altLang="es-ES_tradnl" sz="10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900" dirty="0" smtClean="0">
                <a:latin typeface="Calibri" pitchFamily="34" charset="0"/>
                <a:sym typeface="Calibri" pitchFamily="34" charset="0"/>
              </a:rPr>
              <a:t>http://www.polioeradication.org/Dataandmonitoring/Poliothisweek/Circulatingvaccinederivedpoliovirus.aspx</a:t>
            </a:r>
            <a:endParaRPr lang="es-ES" altLang="es-ES_tradnl" sz="1600" dirty="0" smtClean="0"/>
          </a:p>
          <a:p>
            <a:pPr eaLnBrk="1">
              <a:lnSpc>
                <a:spcPct val="97000"/>
              </a:lnSpc>
            </a:pPr>
            <a:endParaRPr lang="es-ES" altLang="es-ES_tradnl" sz="1100" dirty="0" smtClean="0"/>
          </a:p>
        </p:txBody>
      </p:sp>
    </p:spTree>
    <p:extLst>
      <p:ext uri="{BB962C8B-B14F-4D97-AF65-F5344CB8AC3E}">
        <p14:creationId xmlns:p14="http://schemas.microsoft.com/office/powerpoint/2010/main" val="3926980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300" b="1" dirty="0" smtClean="0">
                <a:latin typeface="Calibri" pitchFamily="34" charset="0"/>
                <a:sym typeface="Calibri" pitchFamily="34" charset="0"/>
              </a:rPr>
              <a:t>Para el facilitador: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“Incluso aunque esto ocurra en muy raras ocasiones, para erradicar la poliomielitis tenemos que eliminar la poliomielitis paralítica asociada a la vacuna y los poliovirus circulantes derivados de la vacuna. Podemos hacer esto eliminando gradualmente la OPV, comenzando por el componente de tipo 2 de la tOPV. 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endParaRPr lang="es-ES" altLang="es-ES_tradnl" sz="1400" dirty="0" smtClean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El componente de tipo 2 de la tOPV: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0066"/>
              </a:buClr>
              <a:buFontTx/>
              <a:buChar char="•"/>
            </a:pPr>
            <a:r>
              <a:rPr lang="es-ES" altLang="es-ES_tradnl" sz="13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Causa cerca de 40% de los casos de poliomielitis paralítica asociada a la vacuna y más de 90% de los casos de poliovirus circulantes derivados de la vacuna. </a:t>
            </a:r>
          </a:p>
          <a:p>
            <a:pPr eaLnBrk="1">
              <a:lnSpc>
                <a:spcPct val="100000"/>
              </a:lnSpc>
              <a:buClr>
                <a:srgbClr val="000066"/>
              </a:buClr>
              <a:buFontTx/>
              <a:buChar char="•"/>
            </a:pPr>
            <a:r>
              <a:rPr lang="es-ES" altLang="es-ES_tradnl" sz="13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Interfiere en la respuesta inmunitaria a los tipos 1 y 3. 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endParaRPr lang="es-ES" altLang="es-ES_tradnl" sz="1400" dirty="0" smtClean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Desde 1999 no se ha detectado ningún poliovirus salvaje de tipo 2 en circulación natural, </a:t>
            </a:r>
            <a:r>
              <a:rPr lang="es-ES" altLang="es-ES_tradnl" sz="14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por lo que los riesgos asociados al componente de tipo 2 de la tOPV actualmente superan a los beneficios.”</a:t>
            </a:r>
            <a:endParaRPr lang="es-ES" altLang="es-ES_tradnl" sz="14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7000"/>
              </a:lnSpc>
            </a:pPr>
            <a:endParaRPr lang="es-ES" altLang="es-ES_tradnl" sz="1500" dirty="0" smtClean="0"/>
          </a:p>
        </p:txBody>
      </p:sp>
    </p:spTree>
    <p:extLst>
      <p:ext uri="{BB962C8B-B14F-4D97-AF65-F5344CB8AC3E}">
        <p14:creationId xmlns:p14="http://schemas.microsoft.com/office/powerpoint/2010/main" val="2038296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>
              <a:lnSpc>
                <a:spcPct val="100000"/>
              </a:lnSpc>
              <a:spcBef>
                <a:spcPts val="1800"/>
              </a:spcBef>
            </a:pPr>
            <a:r>
              <a:rPr lang="es-ES" altLang="es-ES_tradnl" sz="1600" b="1" dirty="0" smtClean="0">
                <a:latin typeface="Calibri" pitchFamily="34" charset="0"/>
                <a:sym typeface="Calibri" pitchFamily="34" charset="0"/>
              </a:rPr>
              <a:t>Para el facilitador:</a:t>
            </a:r>
            <a:endParaRPr lang="es-ES" altLang="es-ES_tradnl" sz="16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spcBef>
                <a:spcPts val="1800"/>
              </a:spcBef>
            </a:pPr>
            <a:endParaRPr lang="es-ES" altLang="es-ES_tradnl" sz="16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</a:pPr>
            <a:r>
              <a:rPr lang="es-ES" altLang="es-ES_tradnl" sz="1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“En el 2013, la Organización Mundial de la Salud (OMS) desarrolló </a:t>
            </a:r>
            <a:r>
              <a:rPr lang="es-ES" altLang="es-ES_tradnl" sz="1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el Plan Estratégico para la Erradicación de la Poliomielitis y la Fase Final 2013-2018</a:t>
            </a:r>
            <a:r>
              <a:rPr lang="es-ES" altLang="es-ES_tradnl" sz="1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. Este plan mundial recomienda:</a:t>
            </a:r>
            <a:br>
              <a:rPr lang="es-ES" altLang="es-ES_tradnl" sz="1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600" dirty="0" smtClean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0066"/>
              </a:buClr>
              <a:buFontTx/>
              <a:buChar char="•"/>
            </a:pPr>
            <a:r>
              <a:rPr lang="es-ES" altLang="es-ES_tradnl" sz="1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retirada gradual de todas las OPV en todo el mundo, comenzando por el componente de tipo 2 de la OPV (el cambio de la OPV trivalente por la bivalente). </a:t>
            </a:r>
            <a:br>
              <a:rPr lang="es-ES" altLang="es-ES_tradnl" sz="1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600" dirty="0" smtClean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0000"/>
              </a:lnSpc>
              <a:buClr>
                <a:srgbClr val="000066"/>
              </a:buClr>
              <a:buFontTx/>
              <a:buChar char="•"/>
            </a:pPr>
            <a:r>
              <a:rPr lang="es-ES" altLang="es-ES_tradnl" sz="1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introducción de la IPV en la vacunación de rutina antes del cambio de la OPV trivalente por la trivalente.”</a:t>
            </a:r>
            <a:endParaRPr lang="es-ES" altLang="es-ES_tradnl" sz="1600" dirty="0" smtClean="0"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07000"/>
              </a:lnSpc>
            </a:pPr>
            <a:endParaRPr lang="es-ES" altLang="es-ES_tradnl" sz="1800" dirty="0" smtClean="0"/>
          </a:p>
        </p:txBody>
      </p:sp>
    </p:spTree>
    <p:extLst>
      <p:ext uri="{BB962C8B-B14F-4D97-AF65-F5344CB8AC3E}">
        <p14:creationId xmlns:p14="http://schemas.microsoft.com/office/powerpoint/2010/main" val="2551067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dirty="0" err="1" smtClean="0"/>
              <a:t>Click</a:t>
            </a:r>
            <a:r>
              <a:rPr lang="es-ES" dirty="0" smtClean="0"/>
              <a:t> to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title</a:t>
            </a:r>
            <a:r>
              <a:rPr lang="es-ES" dirty="0" smtClean="0"/>
              <a:t> </a:t>
            </a:r>
            <a:r>
              <a:rPr lang="es-ES" dirty="0" err="1" smtClean="0"/>
              <a:t>style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dirty="0" err="1" smtClean="0"/>
              <a:t>Click</a:t>
            </a:r>
            <a:r>
              <a:rPr lang="es-ES" dirty="0" smtClean="0"/>
              <a:t> to </a:t>
            </a:r>
            <a:r>
              <a:rPr lang="es-ES" dirty="0" err="1" smtClean="0"/>
              <a:t>edit</a:t>
            </a:r>
            <a:r>
              <a:rPr lang="es-ES" dirty="0" smtClean="0"/>
              <a:t> Master </a:t>
            </a:r>
            <a:r>
              <a:rPr lang="es-ES" dirty="0" err="1" smtClean="0"/>
              <a:t>subtitle</a:t>
            </a:r>
            <a:r>
              <a:rPr lang="es-ES" dirty="0" smtClean="0"/>
              <a:t> </a:t>
            </a:r>
            <a:r>
              <a:rPr lang="es-ES" dirty="0" err="1" smtClean="0"/>
              <a:t>style</a:t>
            </a:r>
            <a:endParaRPr lang="es-E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99DB-D0AD-4F19-AF72-3E002861DE41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3252871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7062D-C324-441F-AEB8-D5574CBA1229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1582958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463550"/>
            <a:ext cx="2055812" cy="6394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63550"/>
            <a:ext cx="6018213" cy="6394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9E5D9-EF2F-40B1-89BE-8CA7142D0003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1428649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53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8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2261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43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19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31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595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147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5F158-A8DB-4875-A045-C505CA6C9F0A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42622547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44590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74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176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209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828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36971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829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446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187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7228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5F6BE-F08C-4EC6-A0D6-7FE6D94A3B73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23434896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97767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35292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157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7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7013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371600"/>
            <a:ext cx="4037012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2B097-1586-417E-9454-65E2A64015B9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389367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8E168-6639-4DC9-93F3-F10950639943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1416418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B35B3-0C89-4B07-AA32-CF9CDA8F75F9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39692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A1ACA-1BEA-4FF1-917C-0135795440EF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2711405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8DBA5-5119-445D-B969-89C51F7FE786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2319871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79C13-670D-41A1-A9EE-3565C386424B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  <p:extLst>
      <p:ext uri="{BB962C8B-B14F-4D97-AF65-F5344CB8AC3E}">
        <p14:creationId xmlns:p14="http://schemas.microsoft.com/office/powerpoint/2010/main" val="45984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Line 1"/>
          <p:cNvSpPr>
            <a:spLocks noChangeShapeType="1"/>
          </p:cNvSpPr>
          <p:nvPr/>
        </p:nvSpPr>
        <p:spPr bwMode="auto">
          <a:xfrm>
            <a:off x="457200" y="1066800"/>
            <a:ext cx="8229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defRPr/>
            </a:pPr>
            <a:endParaRPr lang="es-ES" altLang="es-ES_tradnl" sz="1200" dirty="0" smtClean="0">
              <a:latin typeface="Helvetica" pitchFamily="34" charset="0"/>
              <a:sym typeface="Helvetica" pitchFamily="34" charset="0"/>
            </a:endParaRPr>
          </a:p>
        </p:txBody>
      </p:sp>
      <p:sp>
        <p:nvSpPr>
          <p:cNvPr id="1027" name="Rectangle 2"/>
          <p:cNvSpPr>
            <a:spLocks noGrp="1"/>
          </p:cNvSpPr>
          <p:nvPr>
            <p:ph type="title"/>
          </p:nvPr>
        </p:nvSpPr>
        <p:spPr bwMode="auto">
          <a:xfrm>
            <a:off x="457200" y="463550"/>
            <a:ext cx="8226425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_tradnl" smtClean="0">
                <a:sym typeface="Arial" pitchFamily="34" charset="0"/>
              </a:rPr>
              <a:t>Click to edit Master title style</a:t>
            </a:r>
          </a:p>
        </p:txBody>
      </p:sp>
      <p:sp>
        <p:nvSpPr>
          <p:cNvPr id="1028" name="Rectangle 3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642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_tradnl" smtClean="0">
                <a:sym typeface="Arial" pitchFamily="34" charset="0"/>
              </a:rPr>
              <a:t>Click to edit Master text styles</a:t>
            </a:r>
          </a:p>
          <a:p>
            <a:pPr lvl="1"/>
            <a:r>
              <a:rPr lang="es-ES" altLang="es-ES_tradnl" smtClean="0">
                <a:sym typeface="Arial" pitchFamily="34" charset="0"/>
              </a:rPr>
              <a:t>Second level</a:t>
            </a:r>
          </a:p>
          <a:p>
            <a:pPr lvl="2"/>
            <a:r>
              <a:rPr lang="es-ES" altLang="es-ES_tradnl" smtClean="0">
                <a:sym typeface="Arial" pitchFamily="34" charset="0"/>
              </a:rPr>
              <a:t>Third level</a:t>
            </a:r>
          </a:p>
          <a:p>
            <a:pPr lvl="3"/>
            <a:r>
              <a:rPr lang="es-ES" altLang="es-ES_tradnl" smtClean="0">
                <a:sym typeface="Arial" pitchFamily="34" charset="0"/>
              </a:rPr>
              <a:t>Fourth level</a:t>
            </a:r>
          </a:p>
          <a:p>
            <a:pPr lvl="4"/>
            <a:r>
              <a:rPr lang="es-ES" altLang="es-ES_tradnl" smtClean="0">
                <a:sym typeface="Arial" pitchFamily="34" charset="0"/>
              </a:rPr>
              <a:t>Fifth level</a:t>
            </a:r>
          </a:p>
        </p:txBody>
      </p:sp>
      <p:sp>
        <p:nvSpPr>
          <p:cNvPr id="2" name="Rectangle 4"/>
          <p:cNvSpPr>
            <a:spLocks noGrp="1"/>
          </p:cNvSpPr>
          <p:nvPr>
            <p:ph type="sldNum" sz="quarter" idx="2"/>
          </p:nvPr>
        </p:nvSpPr>
        <p:spPr bwMode="auto">
          <a:xfrm>
            <a:off x="8394700" y="6480175"/>
            <a:ext cx="384175" cy="2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>
            <a:lvl1pPr algn="r" defTabSz="912813">
              <a:defRPr sz="1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1EF3DE-1019-494B-9CC3-9F6148902503}" type="slidenum">
              <a:rPr lang="es-ES" altLang="es-ES_tradnl"/>
              <a:pPr>
                <a:defRPr/>
              </a:pPr>
              <a:t>‹Nº›</a:t>
            </a:fld>
            <a:endParaRPr lang="es-ES" alt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+mj-lt"/>
          <a:ea typeface="+mj-ea"/>
          <a:cs typeface="+mj-cs"/>
          <a:sym typeface="Arial" pitchFamily="34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5pPr>
      <a:lvl6pPr marL="4572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6pPr>
      <a:lvl7pPr marL="9144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7pPr>
      <a:lvl8pPr marL="13716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8pPr>
      <a:lvl9pPr marL="18288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9pPr>
    </p:titleStyle>
    <p:bodyStyle>
      <a:lvl1pPr marL="228600" indent="-228600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100000"/>
        <a:buFont typeface="Wingdings" pitchFamily="2" charset="2"/>
        <a:buChar char="▪"/>
        <a:defRPr sz="1400">
          <a:solidFill>
            <a:srgbClr val="000000"/>
          </a:solidFill>
          <a:latin typeface="+mn-lt"/>
          <a:ea typeface="+mn-ea"/>
          <a:cs typeface="+mn-cs"/>
          <a:sym typeface="Arial" pitchFamily="34" charset="0"/>
        </a:defRPr>
      </a:lvl1pPr>
      <a:lvl2pPr marL="457200" indent="-228600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125000"/>
        <a:buFont typeface="Wingdings" pitchFamily="2" charset="2"/>
        <a:buChar char="-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2pPr>
      <a:lvl3pPr marL="682625" indent="-225425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−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3pPr>
      <a:lvl4pPr marL="779463" indent="-144463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4pPr>
      <a:lvl5pPr marL="977900" indent="-177800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5pPr>
      <a:lvl6pPr marL="14351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6pPr>
      <a:lvl7pPr marL="18923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7pPr>
      <a:lvl8pPr marL="23495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8pPr>
      <a:lvl9pPr marL="28067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/>
          </p:cNvSpPr>
          <p:nvPr/>
        </p:nvSpPr>
        <p:spPr bwMode="auto">
          <a:xfrm>
            <a:off x="1588" y="0"/>
            <a:ext cx="9144000" cy="6858000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1000"/>
              </a:spcBef>
              <a:defRPr/>
            </a:pPr>
            <a:endParaRPr lang="es-ES" altLang="es-ES_tradnl" sz="3400" b="1" smtClean="0">
              <a:solidFill>
                <a:srgbClr val="00006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+mj-lt"/>
          <a:ea typeface="+mj-ea"/>
          <a:cs typeface="+mj-cs"/>
          <a:sym typeface="Arial" pitchFamily="34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5pPr>
      <a:lvl6pPr marL="4572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6pPr>
      <a:lvl7pPr marL="9144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7pPr>
      <a:lvl8pPr marL="13716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8pPr>
      <a:lvl9pPr marL="18288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9pPr>
    </p:titleStyle>
    <p:bodyStyle>
      <a:lvl1pPr marL="228600" indent="-228600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100000"/>
        <a:buFont typeface="Wingdings" pitchFamily="2" charset="2"/>
        <a:buChar char="▪"/>
        <a:defRPr sz="1400">
          <a:solidFill>
            <a:srgbClr val="000000"/>
          </a:solidFill>
          <a:latin typeface="+mn-lt"/>
          <a:ea typeface="+mn-ea"/>
          <a:cs typeface="+mn-cs"/>
          <a:sym typeface="Arial" pitchFamily="34" charset="0"/>
        </a:defRPr>
      </a:lvl1pPr>
      <a:lvl2pPr marL="457200" indent="-228600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125000"/>
        <a:buFont typeface="Wingdings" pitchFamily="2" charset="2"/>
        <a:buChar char="-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2pPr>
      <a:lvl3pPr marL="682625" indent="-225425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−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3pPr>
      <a:lvl4pPr marL="779463" indent="-144463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4pPr>
      <a:lvl5pPr marL="977900" indent="-177800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5pPr>
      <a:lvl6pPr marL="14351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6pPr>
      <a:lvl7pPr marL="18923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7pPr>
      <a:lvl8pPr marL="23495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8pPr>
      <a:lvl9pPr marL="28067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Line 1"/>
          <p:cNvSpPr>
            <a:spLocks noChangeShapeType="1"/>
          </p:cNvSpPr>
          <p:nvPr/>
        </p:nvSpPr>
        <p:spPr bwMode="auto">
          <a:xfrm>
            <a:off x="0" y="124618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45720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defRPr/>
            </a:pPr>
            <a:endParaRPr lang="es-ES" altLang="es-ES_tradnl" sz="1200" dirty="0" smtClean="0">
              <a:latin typeface="Helvetica" pitchFamily="34" charset="0"/>
              <a:sym typeface="Helvetica" pitchFamily="34" charset="0"/>
            </a:endParaRPr>
          </a:p>
        </p:txBody>
      </p:sp>
      <p:sp>
        <p:nvSpPr>
          <p:cNvPr id="3075" name="Rectangle 2"/>
          <p:cNvSpPr>
            <a:spLocks/>
          </p:cNvSpPr>
          <p:nvPr/>
        </p:nvSpPr>
        <p:spPr bwMode="auto">
          <a:xfrm>
            <a:off x="1588" y="6015038"/>
            <a:ext cx="9144000" cy="841375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1000"/>
              </a:spcBef>
              <a:defRPr/>
            </a:pPr>
            <a:endParaRPr lang="es-ES" altLang="es-ES_tradnl" sz="3400" b="1" smtClean="0">
              <a:solidFill>
                <a:srgbClr val="000066"/>
              </a:solidFill>
            </a:endParaRPr>
          </a:p>
        </p:txBody>
      </p:sp>
      <p:sp>
        <p:nvSpPr>
          <p:cNvPr id="2" name="Rectangle 3"/>
          <p:cNvSpPr>
            <a:spLocks/>
          </p:cNvSpPr>
          <p:nvPr/>
        </p:nvSpPr>
        <p:spPr bwMode="auto">
          <a:xfrm>
            <a:off x="927100" y="6426200"/>
            <a:ext cx="4940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defRPr/>
            </a:pPr>
            <a:r>
              <a:rPr lang="es-ES" altLang="es-ES_tradnl" sz="1200" b="1" dirty="0" smtClean="0">
                <a:solidFill>
                  <a:srgbClr val="96CCEE"/>
                </a:solidFill>
                <a:latin typeface="Arial Narrow" pitchFamily="34" charset="0"/>
                <a:sym typeface="Arial Narrow" pitchFamily="34" charset="0"/>
              </a:rPr>
              <a:t>El cambio de la OPV trivalente por la OPV bivalente</a:t>
            </a:r>
            <a:r>
              <a:rPr lang="es-ES" altLang="es-ES_tradnl" dirty="0" smtClean="0"/>
              <a:t> </a:t>
            </a:r>
            <a:r>
              <a:rPr lang="es-ES" altLang="es-ES_tradnl" b="1" baseline="12000" dirty="0" smtClean="0">
                <a:solidFill>
                  <a:srgbClr val="FFFFFF"/>
                </a:solidFill>
                <a:latin typeface="Arial Narrow" pitchFamily="34" charset="0"/>
                <a:sym typeface="Arial Narrow" pitchFamily="34" charset="0"/>
              </a:rPr>
              <a:t>¦</a:t>
            </a:r>
            <a:r>
              <a:rPr lang="es-ES" altLang="es-ES_tradnl" dirty="0" smtClean="0"/>
              <a:t> </a:t>
            </a:r>
            <a:r>
              <a:rPr lang="es-ES" altLang="es-ES_tradnl" sz="1200" dirty="0" smtClean="0">
                <a:solidFill>
                  <a:srgbClr val="96CCEE"/>
                </a:solidFill>
                <a:latin typeface="Arial Narrow" pitchFamily="34" charset="0"/>
                <a:sym typeface="Arial Narrow" pitchFamily="34" charset="0"/>
              </a:rPr>
              <a:t>23 de junio del 2015</a:t>
            </a:r>
            <a:endParaRPr lang="es-ES" altLang="es-ES_tradnl" dirty="0" smtClean="0"/>
          </a:p>
        </p:txBody>
      </p:sp>
      <p:sp>
        <p:nvSpPr>
          <p:cNvPr id="3076" name="Rectangle 4"/>
          <p:cNvSpPr>
            <a:spLocks/>
          </p:cNvSpPr>
          <p:nvPr/>
        </p:nvSpPr>
        <p:spPr bwMode="auto">
          <a:xfrm>
            <a:off x="360363" y="6399213"/>
            <a:ext cx="466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r">
              <a:defRPr/>
            </a:pPr>
            <a:r>
              <a:rPr lang="es-ES" altLang="es-ES_tradnl" sz="1500" b="1" dirty="0" smtClean="0">
                <a:solidFill>
                  <a:srgbClr val="72BBE8"/>
                </a:solidFill>
                <a:latin typeface="Arial Narrow" pitchFamily="34" charset="0"/>
                <a:sym typeface="Arial Narrow" pitchFamily="34" charset="0"/>
              </a:rPr>
              <a:t>&lt;#&gt;</a:t>
            </a:r>
            <a:r>
              <a:rPr lang="es-ES" altLang="es-ES_tradnl" dirty="0" smtClean="0"/>
              <a:t> </a:t>
            </a:r>
            <a:r>
              <a:rPr lang="es-ES" altLang="es-ES_tradnl" sz="2100" b="1" baseline="14000" dirty="0" smtClean="0">
                <a:solidFill>
                  <a:srgbClr val="FFFFFF"/>
                </a:solidFill>
                <a:latin typeface="Arial Narrow" pitchFamily="34" charset="0"/>
                <a:sym typeface="Arial Narrow" pitchFamily="34" charset="0"/>
              </a:rPr>
              <a:t>¦</a:t>
            </a:r>
            <a:endParaRPr lang="es-ES" altLang="es-ES_tradnl" dirty="0" smtClean="0"/>
          </a:p>
        </p:txBody>
      </p:sp>
      <p:pic>
        <p:nvPicPr>
          <p:cNvPr id="3078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6092825"/>
            <a:ext cx="267652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+mj-lt"/>
          <a:ea typeface="+mj-ea"/>
          <a:cs typeface="+mj-cs"/>
          <a:sym typeface="Arial" pitchFamily="34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5pPr>
      <a:lvl6pPr marL="4572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6pPr>
      <a:lvl7pPr marL="9144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7pPr>
      <a:lvl8pPr marL="13716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8pPr>
      <a:lvl9pPr marL="1828800" algn="l" defTabSz="912813" rtl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9pPr>
    </p:titleStyle>
    <p:bodyStyle>
      <a:lvl1pPr marL="228600" indent="-228600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100000"/>
        <a:buFont typeface="Wingdings" pitchFamily="2" charset="2"/>
        <a:buChar char="▪"/>
        <a:defRPr sz="1400">
          <a:solidFill>
            <a:srgbClr val="000000"/>
          </a:solidFill>
          <a:latin typeface="+mn-lt"/>
          <a:ea typeface="+mn-ea"/>
          <a:cs typeface="+mn-cs"/>
          <a:sym typeface="Arial" pitchFamily="34" charset="0"/>
        </a:defRPr>
      </a:lvl1pPr>
      <a:lvl2pPr marL="457200" indent="-228600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125000"/>
        <a:buFont typeface="Wingdings" pitchFamily="2" charset="2"/>
        <a:buChar char="-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2pPr>
      <a:lvl3pPr marL="682625" indent="-225425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−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3pPr>
      <a:lvl4pPr marL="779463" indent="-144463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4pPr>
      <a:lvl5pPr marL="977900" indent="-177800" algn="l" defTabSz="912813" rtl="0" eaLnBrk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5pPr>
      <a:lvl6pPr marL="14351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6pPr>
      <a:lvl7pPr marL="18923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7pPr>
      <a:lvl8pPr marL="23495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8pPr>
      <a:lvl9pPr marL="2806700" indent="-177800" algn="l" defTabSz="912813" rtl="0" fontAlgn="base" hangingPunct="0">
        <a:lnSpc>
          <a:spcPts val="2600"/>
        </a:lnSpc>
        <a:spcBef>
          <a:spcPts val="400"/>
        </a:spcBef>
        <a:spcAft>
          <a:spcPct val="0"/>
        </a:spcAft>
        <a:buClr>
          <a:srgbClr val="C0504D"/>
        </a:buClr>
        <a:buSzPct val="90000"/>
        <a:buFont typeface="Wingdings" pitchFamily="2" charset="2"/>
        <a:buChar char="◊"/>
        <a:defRPr sz="1400">
          <a:solidFill>
            <a:srgbClr val="000000"/>
          </a:solidFill>
          <a:latin typeface="+mn-lt"/>
          <a:cs typeface="+mn-cs"/>
          <a:sym typeface="Arial" pitchFamily="34" charset="0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/>
          </p:cNvSpPr>
          <p:nvPr/>
        </p:nvSpPr>
        <p:spPr bwMode="auto">
          <a:xfrm>
            <a:off x="943556" y="404664"/>
            <a:ext cx="7315200" cy="173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>
              <a:spcBef>
                <a:spcPts val="1200"/>
              </a:spcBef>
            </a:pPr>
            <a:r>
              <a:rPr lang="es-ES" altLang="es-ES_tradnl" sz="3800" b="1" dirty="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t>La próxima fase de la erradicación de la poliomielitis</a:t>
            </a:r>
            <a:r>
              <a:rPr lang="es-ES" altLang="es-ES_tradnl" sz="2500" dirty="0">
                <a:solidFill>
                  <a:srgbClr val="000066"/>
                </a:solidFill>
              </a:rPr>
              <a:t> </a:t>
            </a:r>
            <a:r>
              <a:rPr lang="es-ES" altLang="es-ES_tradnl" sz="3800" b="1" dirty="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t>y las vacunas utilizadas</a:t>
            </a:r>
            <a:endParaRPr lang="es-ES" altLang="es-ES_tradnl" dirty="0"/>
          </a:p>
        </p:txBody>
      </p:sp>
      <p:sp>
        <p:nvSpPr>
          <p:cNvPr id="4099" name="Rectangle 2"/>
          <p:cNvSpPr>
            <a:spLocks/>
          </p:cNvSpPr>
          <p:nvPr/>
        </p:nvSpPr>
        <p:spPr bwMode="auto">
          <a:xfrm>
            <a:off x="638329" y="2492896"/>
            <a:ext cx="7772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/>
            <a:r>
              <a:rPr lang="es-ES" altLang="es-ES_tradnl" sz="2400" b="1" dirty="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t>Módulo de capacitación para los trabajadores de salud sobre </a:t>
            </a:r>
            <a:r>
              <a:rPr lang="es-ES" altLang="es-ES_tradnl" sz="2400" b="1" dirty="0" smtClean="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t>el </a:t>
            </a:r>
            <a:r>
              <a:rPr lang="es-ES" altLang="es-ES_tradnl" sz="2400" b="1" i="1" dirty="0" smtClean="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t>Switch, o </a:t>
            </a:r>
            <a:r>
              <a:rPr lang="es-ES" altLang="es-ES_tradnl" sz="2400" b="1" dirty="0" smtClean="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t>el </a:t>
            </a:r>
            <a:r>
              <a:rPr lang="es-ES" altLang="es-ES_tradnl" sz="2400" b="1" dirty="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t>cambio de la vacuna OPV trivalente por la vacuna OPV bivalente</a:t>
            </a:r>
            <a:endParaRPr lang="es-ES" altLang="es-ES_tradnl" sz="24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100" name="Rectangle 4"/>
          <p:cNvSpPr>
            <a:spLocks/>
          </p:cNvSpPr>
          <p:nvPr/>
        </p:nvSpPr>
        <p:spPr bwMode="auto">
          <a:xfrm>
            <a:off x="0" y="6308725"/>
            <a:ext cx="914400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/>
            <a:r>
              <a:rPr lang="es-ES" altLang="es-ES_tradnl" sz="1300" i="1"/>
              <a:t>Nota: Es posible que este módulo de capacitación se actualice en los próximos meses y tenga una amplia recirculación</a:t>
            </a:r>
            <a:endParaRPr lang="es-ES" altLang="es-ES_tradnl" sz="1300"/>
          </a:p>
        </p:txBody>
      </p:sp>
      <p:pic>
        <p:nvPicPr>
          <p:cNvPr id="4101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708" y="3795755"/>
            <a:ext cx="2988444" cy="2801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/>
          </p:cNvSpPr>
          <p:nvPr/>
        </p:nvSpPr>
        <p:spPr bwMode="auto">
          <a:xfrm>
            <a:off x="685800" y="1878013"/>
            <a:ext cx="2446338" cy="806450"/>
          </a:xfrm>
          <a:prstGeom prst="roundRect">
            <a:avLst>
              <a:gd name="adj" fmla="val 2459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1000"/>
              </a:spcBef>
            </a:pPr>
            <a:endParaRPr lang="es-ES" altLang="es-ES_tradnl" sz="3900" b="1">
              <a:solidFill>
                <a:srgbClr val="000066"/>
              </a:solidFill>
            </a:endParaRPr>
          </a:p>
        </p:txBody>
      </p:sp>
      <p:sp>
        <p:nvSpPr>
          <p:cNvPr id="13315" name="AutoShape 2"/>
          <p:cNvSpPr>
            <a:spLocks/>
          </p:cNvSpPr>
          <p:nvPr/>
        </p:nvSpPr>
        <p:spPr bwMode="auto">
          <a:xfrm>
            <a:off x="5715000" y="1936750"/>
            <a:ext cx="2590800" cy="806450"/>
          </a:xfrm>
          <a:prstGeom prst="roundRect">
            <a:avLst>
              <a:gd name="adj" fmla="val 2459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1000"/>
              </a:spcBef>
            </a:pPr>
            <a:endParaRPr lang="es-ES" altLang="es-ES_tradnl" sz="3900" b="1">
              <a:solidFill>
                <a:srgbClr val="000066"/>
              </a:solidFill>
            </a:endParaRPr>
          </a:p>
        </p:txBody>
      </p:sp>
      <p:sp>
        <p:nvSpPr>
          <p:cNvPr id="13316" name="AutoShape 3"/>
          <p:cNvSpPr>
            <a:spLocks/>
          </p:cNvSpPr>
          <p:nvPr/>
        </p:nvSpPr>
        <p:spPr bwMode="auto">
          <a:xfrm>
            <a:off x="671513" y="401638"/>
            <a:ext cx="7924800" cy="7667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1000"/>
              </a:spcBef>
            </a:pPr>
            <a:endParaRPr lang="es-ES" altLang="es-ES_tradnl" sz="3900" b="1">
              <a:solidFill>
                <a:srgbClr val="000066"/>
              </a:solidFill>
            </a:endParaRPr>
          </a:p>
        </p:txBody>
      </p:sp>
      <p:sp>
        <p:nvSpPr>
          <p:cNvPr id="13317" name="Rectangle 4"/>
          <p:cNvSpPr>
            <a:spLocks/>
          </p:cNvSpPr>
          <p:nvPr/>
        </p:nvSpPr>
        <p:spPr bwMode="auto">
          <a:xfrm>
            <a:off x="381000" y="4468813"/>
            <a:ext cx="4319588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marL="2857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600"/>
              </a:spcBef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tOPV y la IPV protegen frente a poliovirus de los tipos 1, 2 y 3.</a:t>
            </a: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 componente de tipo 2 de la tOPV causa la mayoría de los casos de poliovirus circulantes derivados de la vacuna. </a:t>
            </a:r>
            <a:endParaRPr lang="es-ES" altLang="es-ES_tradnl"/>
          </a:p>
        </p:txBody>
      </p:sp>
      <p:sp>
        <p:nvSpPr>
          <p:cNvPr id="13318" name="Rectangle 5"/>
          <p:cNvSpPr>
            <a:spLocks/>
          </p:cNvSpPr>
          <p:nvPr/>
        </p:nvSpPr>
        <p:spPr bwMode="auto">
          <a:xfrm>
            <a:off x="5486400" y="4451350"/>
            <a:ext cx="36576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marL="2857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600"/>
              </a:spcBef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</a:t>
            </a:r>
            <a:r>
              <a:rPr lang="es-ES" altLang="es-ES_tradnl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+ la IPV protegen frente a poliovirus de los serotipos 1, 2 y 3. </a:t>
            </a: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 riesgo de poliovirus circulantes derivados de la vacuna es menor con la </a:t>
            </a:r>
            <a:r>
              <a:rPr lang="es-ES" altLang="es-ES_tradnl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y de tiempo limitado.</a:t>
            </a:r>
          </a:p>
        </p:txBody>
      </p:sp>
      <p:grpSp>
        <p:nvGrpSpPr>
          <p:cNvPr id="13319" name="Group 6"/>
          <p:cNvGrpSpPr>
            <a:grpSpLocks/>
          </p:cNvGrpSpPr>
          <p:nvPr/>
        </p:nvGrpSpPr>
        <p:grpSpPr bwMode="auto">
          <a:xfrm>
            <a:off x="3365762" y="2338546"/>
            <a:ext cx="2495550" cy="1376362"/>
            <a:chOff x="140230" y="27275"/>
            <a:chExt cx="2495650" cy="1376364"/>
          </a:xfrm>
        </p:grpSpPr>
        <p:sp>
          <p:nvSpPr>
            <p:cNvPr id="13323" name="AutoShape 7"/>
            <p:cNvSpPr>
              <a:spLocks/>
            </p:cNvSpPr>
            <p:nvPr/>
          </p:nvSpPr>
          <p:spPr bwMode="auto">
            <a:xfrm>
              <a:off x="140230" y="27275"/>
              <a:ext cx="2495650" cy="1376364"/>
            </a:xfrm>
            <a:prstGeom prst="rightArrow">
              <a:avLst>
                <a:gd name="adj1" fmla="val 50000"/>
                <a:gd name="adj2" fmla="val 49998"/>
              </a:avLst>
            </a:prstGeom>
            <a:noFill/>
            <a:ln w="19050">
              <a:solidFill>
                <a:srgbClr val="002060"/>
              </a:solidFill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1042988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1pPr>
              <a:lvl2pPr marL="742950" indent="-285750" defTabSz="1042988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2pPr>
              <a:lvl3pPr marL="1143000" indent="-228600" defTabSz="1042988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3pPr>
              <a:lvl4pPr marL="1600200" indent="-228600" defTabSz="1042988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4pPr>
              <a:lvl5pPr marL="2057400" indent="-228600" defTabSz="1042988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5pPr>
              <a:lvl6pPr marL="25146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6pPr>
              <a:lvl7pPr marL="29718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7pPr>
              <a:lvl8pPr marL="34290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8pPr>
              <a:lvl9pPr marL="3886200" indent="-228600" defTabSz="10429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9pPr>
            </a:lstStyle>
            <a:p>
              <a:pPr eaLnBrk="1">
                <a:spcBef>
                  <a:spcPts val="1000"/>
                </a:spcBef>
              </a:pPr>
              <a:endParaRPr lang="es-ES" altLang="es-ES_tradnl" sz="3900" b="1">
                <a:solidFill>
                  <a:srgbClr val="000066"/>
                </a:solidFill>
              </a:endParaRPr>
            </a:p>
          </p:txBody>
        </p:sp>
        <p:sp>
          <p:nvSpPr>
            <p:cNvPr id="13324" name="Rectangle 8"/>
            <p:cNvSpPr>
              <a:spLocks/>
            </p:cNvSpPr>
            <p:nvPr/>
          </p:nvSpPr>
          <p:spPr bwMode="auto">
            <a:xfrm>
              <a:off x="266353" y="406923"/>
              <a:ext cx="1905076" cy="6413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>
              <a:spAutoFit/>
            </a:bodyPr>
            <a:lstStyle>
              <a:lvl1pPr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1pPr>
              <a:lvl2pPr marL="742950" indent="-285750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2pPr>
              <a:lvl3pPr marL="1143000" indent="-228600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3pPr>
              <a:lvl4pPr marL="1600200" indent="-228600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4pPr>
              <a:lvl5pPr marL="2057400" indent="-228600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9pPr>
            </a:lstStyle>
            <a:p>
              <a:pPr eaLnBrk="1"/>
              <a:r>
                <a:rPr lang="es-ES" altLang="es-ES_tradnl" b="1" dirty="0">
                  <a:solidFill>
                    <a:srgbClr val="002060"/>
                  </a:solidFill>
                  <a:latin typeface="Calibri" pitchFamily="34" charset="0"/>
                  <a:sym typeface="Calibri" pitchFamily="34" charset="0"/>
                </a:rPr>
                <a:t>En abril del 2016, retirada del tipo 2</a:t>
              </a:r>
              <a:endParaRPr lang="es-ES" altLang="es-ES_tradnl" dirty="0"/>
            </a:p>
          </p:txBody>
        </p:sp>
      </p:grpSp>
      <p:sp>
        <p:nvSpPr>
          <p:cNvPr id="15371" name="Rectangle 11"/>
          <p:cNvSpPr>
            <a:spLocks/>
          </p:cNvSpPr>
          <p:nvPr/>
        </p:nvSpPr>
        <p:spPr bwMode="auto">
          <a:xfrm>
            <a:off x="28575" y="374650"/>
            <a:ext cx="9144000" cy="549275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 </a:t>
            </a:r>
            <a:r>
              <a:rPr lang="es-ES" altLang="es-ES_tradnl" sz="3600" b="1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Switch </a:t>
            </a: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 la tOPV por la bOPV</a:t>
            </a:r>
            <a:endParaRPr lang="es-ES" altLang="es-ES_tradnl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59"/>
          <a:stretch/>
        </p:blipFill>
        <p:spPr bwMode="auto">
          <a:xfrm>
            <a:off x="683568" y="1630651"/>
            <a:ext cx="2542517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671" y="1630651"/>
            <a:ext cx="2419662" cy="241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/>
          </p:cNvSpPr>
          <p:nvPr/>
        </p:nvSpPr>
        <p:spPr bwMode="auto">
          <a:xfrm>
            <a:off x="28575" y="374650"/>
            <a:ext cx="9144000" cy="549275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OPV e IPV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3216275" y="1295400"/>
            <a:ext cx="5546725" cy="363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marL="457200" indent="-4572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1200"/>
              </a:spcBef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10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IPV protegerá frente al poliovirus de tipo 2 después de haber retirado el componente de tipo 2 de la OPV. </a:t>
            </a:r>
          </a:p>
          <a:p>
            <a:pPr eaLnBrk="1">
              <a:spcBef>
                <a:spcPts val="1200"/>
              </a:spcBef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10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Además, la IPV protege también frente a</a:t>
            </a:r>
            <a:r>
              <a:rPr lang="es-ES" altLang="es-ES_tradnl" sz="2100"/>
              <a:t> </a:t>
            </a:r>
            <a:r>
              <a:rPr lang="es-ES" altLang="es-ES_tradnl" sz="21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los tipos 1 y 3. </a:t>
            </a:r>
          </a:p>
          <a:p>
            <a:pPr eaLnBrk="1">
              <a:spcBef>
                <a:spcPts val="1200"/>
              </a:spcBef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1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IPV no es una vacuna de virus “atenuados”, por lo que no conlleva ningún riesgo de poliomielitis paralítica asociada a la vacuna ni de poliovirus circulantes derivados de la vacuna. </a:t>
            </a:r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608013" y="4894263"/>
            <a:ext cx="7927975" cy="114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/>
            <a:r>
              <a:rPr lang="es-ES" altLang="es-ES_tradnl" sz="2300" b="1" i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OPV y la IPV, cuando se utilizan juntas, proporcionan </a:t>
            </a:r>
            <a:br>
              <a:rPr lang="es-ES" altLang="es-ES_tradnl" sz="2300" b="1" i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300" b="1" i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mejor forma de protección en las etapas finales </a:t>
            </a:r>
            <a:br>
              <a:rPr lang="es-ES" altLang="es-ES_tradnl" sz="2300" b="1" i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300" b="1" i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de la erradicación de la poliomielitis. </a:t>
            </a:r>
          </a:p>
        </p:txBody>
      </p:sp>
      <p:sp>
        <p:nvSpPr>
          <p:cNvPr id="14342" name="Rectangle 5"/>
          <p:cNvSpPr>
            <a:spLocks/>
          </p:cNvSpPr>
          <p:nvPr/>
        </p:nvSpPr>
        <p:spPr bwMode="auto">
          <a:xfrm>
            <a:off x="323850" y="1412875"/>
            <a:ext cx="30241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b="1" i="1">
                <a:solidFill>
                  <a:srgbClr val="002060"/>
                </a:solidFill>
              </a:rPr>
              <a:t>Después de abril del 2016</a:t>
            </a:r>
            <a:endParaRPr lang="es-ES" altLang="es-ES_tradnl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50" y="1988840"/>
            <a:ext cx="2532579" cy="25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/>
          </p:cNvSpPr>
          <p:nvPr/>
        </p:nvSpPr>
        <p:spPr bwMode="auto">
          <a:xfrm>
            <a:off x="306388" y="2249488"/>
            <a:ext cx="8226425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/>
            <a:r>
              <a:rPr lang="es-ES" altLang="es-ES_tradnl" sz="31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Función de los trabajadores de salud en el </a:t>
            </a:r>
            <a:r>
              <a:rPr lang="es-ES" altLang="es-ES_tradnl" sz="3100" b="1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Switch</a:t>
            </a:r>
            <a:endParaRPr lang="es-ES" altLang="es-ES_tradnl" sz="3100" i="1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28575" y="374650"/>
            <a:ext cx="9144000" cy="549275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Su función en el </a:t>
            </a:r>
            <a:r>
              <a:rPr lang="es-ES" altLang="es-ES_tradnl" sz="3600" b="1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</a:t>
            </a:r>
            <a:endParaRPr lang="es-ES" altLang="es-ES_tradnl" i="1" dirty="0" smtClean="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6387" name="Rectangle 2"/>
          <p:cNvSpPr>
            <a:spLocks/>
          </p:cNvSpPr>
          <p:nvPr/>
        </p:nvSpPr>
        <p:spPr bwMode="auto">
          <a:xfrm>
            <a:off x="760413" y="1679317"/>
            <a:ext cx="7699375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sz="24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Los trabajadores de salud desempeñarán una función crucial en el </a:t>
            </a:r>
            <a:r>
              <a:rPr lang="es-ES" altLang="es-ES_tradnl" sz="2400" b="1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</a:t>
            </a:r>
            <a:r>
              <a:rPr lang="es-ES" altLang="es-ES_tradnl" sz="24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: </a:t>
            </a:r>
            <a:r>
              <a:rPr lang="es-ES" altLang="es-ES_tradnl" sz="24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/>
            </a:r>
            <a:br>
              <a:rPr lang="es-ES" altLang="es-ES_tradnl" sz="24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400" b="1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50000"/>
              </a:lnSpc>
            </a:pPr>
            <a:r>
              <a:rPr lang="es-ES" altLang="es-ES_tradnl" sz="20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1. Asegurándose de que la bOPV está disponible en los puntos de vacunación.</a:t>
            </a:r>
          </a:p>
          <a:p>
            <a:pPr eaLnBrk="1">
              <a:lnSpc>
                <a:spcPct val="150000"/>
              </a:lnSpc>
            </a:pPr>
            <a:r>
              <a:rPr lang="es-ES" altLang="es-ES_tradnl" sz="20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2. Después del día del cambio de la OPV, en abril del 2016, utilizando únicamente la bOPV.</a:t>
            </a:r>
            <a:endParaRPr lang="es-ES" altLang="es-ES_tradnl" sz="2000" b="1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150000"/>
              </a:lnSpc>
            </a:pPr>
            <a:r>
              <a:rPr lang="es-ES" altLang="es-ES_tradnl" sz="20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3.</a:t>
            </a:r>
            <a:r>
              <a:rPr lang="es-ES" altLang="es-ES_tradnl" sz="2000" dirty="0"/>
              <a:t> </a:t>
            </a:r>
            <a:r>
              <a:rPr lang="es-ES" altLang="es-ES_tradnl" sz="20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Destruyendo </a:t>
            </a:r>
            <a:r>
              <a:rPr lang="es-ES" altLang="es-ES_tradnl" sz="20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tOPV adecuadamente.</a:t>
            </a:r>
          </a:p>
          <a:p>
            <a:pPr eaLnBrk="1">
              <a:lnSpc>
                <a:spcPct val="150000"/>
              </a:lnSpc>
            </a:pPr>
            <a:r>
              <a:rPr lang="es-ES" altLang="es-ES_tradnl" sz="20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4. Respondiendo todas las preguntas acerca del </a:t>
            </a:r>
            <a:r>
              <a:rPr lang="es-ES" altLang="es-ES_tradnl" sz="2000" b="1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</a:t>
            </a:r>
            <a:r>
              <a:rPr lang="es-ES" altLang="es-ES_tradnl" sz="20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.</a:t>
            </a:r>
            <a:endParaRPr lang="es-ES" altLang="es-ES_tradnl" sz="2000" b="1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1"/>
          <p:cNvSpPr>
            <a:spLocks/>
          </p:cNvSpPr>
          <p:nvPr/>
        </p:nvSpPr>
        <p:spPr bwMode="auto">
          <a:xfrm>
            <a:off x="206375" y="3900488"/>
            <a:ext cx="8763000" cy="765175"/>
          </a:xfrm>
          <a:prstGeom prst="roundRect">
            <a:avLst>
              <a:gd name="adj" fmla="val 16667"/>
            </a:avLst>
          </a:prstGeom>
          <a:solidFill>
            <a:srgbClr val="F5D0BE"/>
          </a:solidFill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1000"/>
              </a:spcBef>
            </a:pPr>
            <a:endParaRPr lang="es-ES" altLang="es-ES_tradnl" sz="3900" b="1">
              <a:solidFill>
                <a:srgbClr val="000066"/>
              </a:solidFill>
            </a:endParaRPr>
          </a:p>
        </p:txBody>
      </p:sp>
      <p:sp>
        <p:nvSpPr>
          <p:cNvPr id="17411" name="Rectangle 2"/>
          <p:cNvSpPr>
            <a:spLocks/>
          </p:cNvSpPr>
          <p:nvPr/>
        </p:nvSpPr>
        <p:spPr bwMode="auto">
          <a:xfrm>
            <a:off x="960954" y="-205748"/>
            <a:ext cx="8385178" cy="4524375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marL="411163" indent="-41116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 </a:t>
            </a:r>
            <a:r>
              <a:rPr lang="es-ES" altLang="es-ES_tradnl" sz="2400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Switch </a:t>
            </a:r>
            <a:r>
              <a:rPr lang="es-ES" altLang="es-ES_tradnl" sz="2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es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un evento a escala mundial. Tendrá lugar en abril del 2016, en todos los establecimiento de salud de todos los países donde se siga usando la tOPV.</a:t>
            </a: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un periodo predeterminado de dos semanas, es esencial que cada país pase de la tOPV a la bOPV en un día seleccionado: el </a:t>
            </a:r>
            <a:r>
              <a:rPr lang="es-ES" altLang="es-ES_tradnl" sz="2400" u="sng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Día Nacional del </a:t>
            </a:r>
            <a:r>
              <a:rPr lang="es-ES" altLang="es-ES_tradnl" sz="2400" i="1" u="sng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Switch</a:t>
            </a:r>
            <a:r>
              <a:rPr lang="es-ES" altLang="es-ES_tradnl" sz="2400" u="sng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</a:t>
            </a:r>
            <a:endParaRPr lang="es-ES" altLang="es-ES_tradnl" sz="2400" u="sng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/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</a:t>
            </a:r>
            <a:r>
              <a:rPr lang="es-ES" altLang="es-ES_tradnl" dirty="0"/>
              <a:t> </a:t>
            </a:r>
            <a:r>
              <a:rPr lang="es-ES" altLang="es-ES_tradnl" sz="2400" b="1" dirty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Argentina </a:t>
            </a: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, nuestro Día Nacional del </a:t>
            </a:r>
            <a:r>
              <a:rPr lang="es-ES" altLang="es-ES_tradnl" sz="2400" b="1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Switch </a:t>
            </a:r>
            <a:r>
              <a:rPr lang="es-ES" altLang="es-ES_tradnl" sz="2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 </a:t>
            </a: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OPV será el</a:t>
            </a:r>
            <a:r>
              <a:rPr lang="es-ES" altLang="es-ES_tradnl" b="1" dirty="0"/>
              <a:t> </a:t>
            </a:r>
            <a:r>
              <a:rPr lang="es-ES" altLang="es-ES_tradnl" sz="2400" b="1" dirty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xx de abril</a:t>
            </a: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</a:t>
            </a:r>
            <a:r>
              <a:rPr lang="es-ES" altLang="es-ES_tradnl" dirty="0"/>
              <a:t> </a:t>
            </a: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A partir de esta fecha, la tOPV ya no se usará en ninguna parte del</a:t>
            </a:r>
            <a:r>
              <a:rPr lang="es-ES" altLang="es-ES_tradnl" dirty="0"/>
              <a:t> </a:t>
            </a: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país ni en ningún programa, ya sea privado o público.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28575" y="374650"/>
            <a:ext cx="9144000" cy="549275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Día Nacional del </a:t>
            </a:r>
            <a:r>
              <a:rPr lang="es-ES" altLang="es-ES_tradnl" sz="3600" b="1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</a:t>
            </a:r>
            <a:endParaRPr lang="es-ES" altLang="es-ES_tradnl" i="1" dirty="0" smtClean="0"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/>
          </p:cNvSpPr>
          <p:nvPr/>
        </p:nvSpPr>
        <p:spPr bwMode="auto">
          <a:xfrm>
            <a:off x="604838" y="1928813"/>
            <a:ext cx="785495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/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Cualquier lugar que siga usando la </a:t>
            </a:r>
            <a:r>
              <a:rPr lang="es-ES" altLang="es-ES_tradnl" sz="24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después </a:t>
            </a:r>
            <a:b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del </a:t>
            </a:r>
            <a:r>
              <a:rPr lang="es-ES" altLang="es-ES_tradnl" sz="2400" dirty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xx de abril</a:t>
            </a:r>
            <a:r>
              <a:rPr lang="es-ES" altLang="es-ES_tradnl" dirty="0"/>
              <a:t>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corre el riesgo de generar y exportar poliovirus circulantes de tipo 2 derivados de la vacuna, lo cual puede poner </a:t>
            </a:r>
            <a:r>
              <a:rPr lang="es-ES" altLang="es-ES_tradnl" sz="2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riesgo a las zonas vecinas. </a:t>
            </a:r>
          </a:p>
          <a:p>
            <a:pPr eaLnBrk="1"/>
            <a:endParaRPr lang="es-ES" altLang="es-ES_tradnl" sz="2400" dirty="0">
              <a:solidFill>
                <a:srgbClr val="FF0000"/>
              </a:solidFill>
              <a:latin typeface="Calibri" pitchFamily="34" charset="0"/>
              <a:sym typeface="Calibri" pitchFamily="34" charset="0"/>
            </a:endParaRPr>
          </a:p>
          <a:p>
            <a:pPr algn="ctr" eaLnBrk="1"/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bOPV simplemente sustituye a la tOPV: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bOPV sigue el </a:t>
            </a:r>
            <a:r>
              <a:rPr lang="es-ES" altLang="es-ES_tradnl" sz="2400" u="sng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mismo</a:t>
            </a:r>
            <a:r>
              <a:rPr lang="es-ES" altLang="es-ES_tradnl" dirty="0"/>
              <a:t> </a:t>
            </a:r>
            <a:r>
              <a:rPr lang="es-ES" altLang="es-ES_tradnl" sz="2400" u="sng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calendario de vacunación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que la tOPV, tiene las </a:t>
            </a:r>
            <a:r>
              <a:rPr lang="es-ES" altLang="es-ES_tradnl" sz="2400" u="sng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mismas características de administración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que la tOPV </a:t>
            </a:r>
          </a:p>
          <a:p>
            <a:pPr algn="ctr" eaLnBrk="1"/>
            <a:endParaRPr lang="es-ES" altLang="es-ES_tradnl" sz="2400" u="sng" dirty="0" smtClean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algn="ctr" eaLnBrk="1"/>
            <a:r>
              <a:rPr lang="es-ES" altLang="es-ES_tradnl" sz="2400" u="sng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Nota: si un niño empieza el esquema con tOPV, debe completar el esquema con bOPV después del switch</a:t>
            </a:r>
          </a:p>
          <a:p>
            <a:pPr algn="ctr" eaLnBrk="1"/>
            <a:r>
              <a:rPr lang="es-ES" altLang="es-ES_tradnl" sz="2400" u="sng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/>
            </a:r>
            <a:br>
              <a:rPr lang="es-ES" altLang="es-ES_tradnl" sz="2400" u="sng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400" u="sng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28575" y="100013"/>
            <a:ext cx="9144000" cy="109855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Importancia del Día Nacional </a:t>
            </a:r>
            <a:b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del </a:t>
            </a:r>
            <a:r>
              <a:rPr lang="es-ES" altLang="es-ES_tradnl" sz="3600" b="1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</a:t>
            </a: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:</a:t>
            </a:r>
            <a:r>
              <a:rPr lang="es-ES" altLang="es-ES_tradnl" sz="2500" dirty="0" smtClean="0">
                <a:solidFill>
                  <a:srgbClr val="000066"/>
                </a:solidFill>
              </a:rPr>
              <a:t> </a:t>
            </a:r>
            <a:r>
              <a:rPr lang="es-ES" altLang="es-ES_tradnl" sz="3600" dirty="0" smtClean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xx </a:t>
            </a: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de abril</a:t>
            </a:r>
            <a:r>
              <a:rPr lang="es-ES" altLang="es-ES_tradnl" sz="2500" dirty="0" smtClean="0">
                <a:solidFill>
                  <a:srgbClr val="000066"/>
                </a:solidFill>
              </a:rPr>
              <a:t> </a:t>
            </a:r>
            <a:endParaRPr lang="es-ES" altLang="es-ES_tradnl" dirty="0" smtClean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471488" y="1668463"/>
            <a:ext cx="82296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s-ES" altLang="es-ES_tradnl" sz="3600" dirty="0">
                <a:solidFill>
                  <a:srgbClr val="FF5D0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sym typeface="Calibri" pitchFamily="34" charset="0"/>
              </a:rPr>
              <a:t>En abril del 2016,</a:t>
            </a:r>
            <a:r>
              <a:rPr lang="es-ES" altLang="es-ES_tradnl" dirty="0"/>
              <a:t> </a:t>
            </a:r>
            <a:r>
              <a:rPr lang="es-ES" altLang="es-ES_tradnl" sz="36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todos los trabajadores </a:t>
            </a:r>
            <a:br>
              <a:rPr lang="es-ES" altLang="es-ES_tradnl" sz="36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6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 salud de todos los establecimientos, </a:t>
            </a:r>
            <a:br>
              <a:rPr lang="es-ES" altLang="es-ES_tradnl" sz="36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6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todos los países que usen la OPV, </a:t>
            </a:r>
            <a:r>
              <a:rPr lang="es-ES" altLang="es-ES_tradnl" sz="3600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participarán en un hito muy importante </a:t>
            </a:r>
            <a:br>
              <a:rPr lang="es-ES" altLang="es-ES_tradnl" sz="3600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600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el camino hacia la erradicación </a:t>
            </a:r>
            <a:br>
              <a:rPr lang="es-ES" altLang="es-ES_tradnl" sz="3600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600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 la poliomielitis. </a:t>
            </a:r>
            <a:br>
              <a:rPr lang="es-ES" altLang="es-ES_tradnl" sz="3600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3600" i="1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28575" y="374650"/>
            <a:ext cx="9144000" cy="549275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Un evento sincronizado a escala mundial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-76200" y="144463"/>
            <a:ext cx="9144000" cy="109855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el día </a:t>
            </a: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del </a:t>
            </a:r>
            <a:r>
              <a:rPr lang="es-ES" altLang="es-ES_tradnl" sz="3600" b="1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Switch</a:t>
            </a: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, </a:t>
            </a:r>
            <a:b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los trabajadores de salud:*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  <p:pic>
        <p:nvPicPr>
          <p:cNvPr id="20483" name="Picture 2" descr="image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6200" y="4038600"/>
            <a:ext cx="15748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4" name="Rectangle 3"/>
          <p:cNvSpPr>
            <a:spLocks/>
          </p:cNvSpPr>
          <p:nvPr/>
        </p:nvSpPr>
        <p:spPr bwMode="auto">
          <a:xfrm>
            <a:off x="152400" y="1295400"/>
            <a:ext cx="89154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marL="419100" indent="-4191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lnSpc>
                <a:spcPct val="85000"/>
              </a:lnSpc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Dejarán de usar la tOPV y en su lugar utilizarán exclusivamente la bOPV. </a:t>
            </a:r>
            <a:b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40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85000"/>
              </a:lnSpc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Retirarán todas las tOPV de la cadena de frío (tanto viales abiertos como viales sin abrir). </a:t>
            </a:r>
          </a:p>
          <a:p>
            <a:pPr eaLnBrk="1">
              <a:lnSpc>
                <a:spcPct val="85000"/>
              </a:lnSpc>
              <a:buClr>
                <a:srgbClr val="002060"/>
              </a:buClr>
              <a:buSzPct val="100000"/>
              <a:buFont typeface="Arial" pitchFamily="34" charset="0"/>
              <a:buChar char="•"/>
            </a:pPr>
            <a:endParaRPr lang="es-ES" altLang="es-ES_tradnl" sz="240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85000"/>
              </a:lnSpc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Colocarán las tOPV en una bolsa marcada proporcionada específicamente para esta vacuna. </a:t>
            </a:r>
          </a:p>
          <a:p>
            <a:pPr eaLnBrk="1">
              <a:lnSpc>
                <a:spcPct val="85000"/>
              </a:lnSpc>
              <a:buClr>
                <a:srgbClr val="002060"/>
              </a:buClr>
              <a:buSzPct val="100000"/>
              <a:buFont typeface="Arial" pitchFamily="34" charset="0"/>
              <a:buChar char="•"/>
            </a:pPr>
            <a:endParaRPr lang="es-ES" altLang="es-ES_tradnl" sz="240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85000"/>
              </a:lnSpc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Eliminarán los viales de tOPV tal como se ha </a:t>
            </a:r>
            <a:b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indicado en el programa de vacunación.</a:t>
            </a:r>
            <a:b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80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/>
            <a:r>
              <a:rPr lang="es-ES" altLang="es-ES_tradnl" sz="2000" i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* Los procedimientos pueden variar de unos países a otros.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/>
          </p:cNvSpPr>
          <p:nvPr/>
        </p:nvSpPr>
        <p:spPr bwMode="auto">
          <a:xfrm>
            <a:off x="539750" y="1624013"/>
            <a:ext cx="8074025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marL="411163" indent="-41116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Las personas designadas como “encargados del monitoreo del </a:t>
            </a:r>
            <a:r>
              <a:rPr lang="es-ES" altLang="es-ES_tradnl" sz="2400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</a:t>
            </a:r>
            <a:r>
              <a:rPr lang="es-ES" altLang="es-ES_tradnl" sz="2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” 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visitarán los establecimientos de salud durante las dos semanas posteriores al Día Nacional del </a:t>
            </a:r>
            <a:r>
              <a:rPr lang="es-ES" altLang="es-ES_tradnl" sz="2400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Switch.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/>
            </a:r>
            <a:b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4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Los encargados del monitoreo comprobarán</a:t>
            </a:r>
            <a:r>
              <a:rPr lang="es-ES" altLang="es-ES_tradnl" dirty="0"/>
              <a:t>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que no queden reservas de tOPV en los establecimientos y eliminarán toda reserva restante de tOPV, de haberla. </a:t>
            </a: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Esto se hace para asegurarse de que se han retirado </a:t>
            </a:r>
            <a:b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por completo las tOPV con su componente de tipo 2.</a:t>
            </a: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3554" name="Rectangle 2"/>
          <p:cNvSpPr>
            <a:spLocks/>
          </p:cNvSpPr>
          <p:nvPr/>
        </p:nvSpPr>
        <p:spPr bwMode="auto">
          <a:xfrm>
            <a:off x="28575" y="374650"/>
            <a:ext cx="9144000" cy="549275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Vigilancia del cambio de la OPV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/>
          </p:cNvSpPr>
          <p:nvPr/>
        </p:nvSpPr>
        <p:spPr bwMode="auto">
          <a:xfrm>
            <a:off x="304800" y="2133600"/>
            <a:ext cx="83788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/>
            <a:r>
              <a:rPr lang="es-ES" altLang="es-ES_tradnl" sz="36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Mensajes clave para padres y cuidadores acerca del </a:t>
            </a:r>
            <a:r>
              <a:rPr lang="es-ES" altLang="es-ES_tradnl" sz="3600" b="1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Switch</a:t>
            </a:r>
            <a:endParaRPr lang="es-ES" altLang="es-ES_tradnl" i="1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0" y="338138"/>
            <a:ext cx="9144000" cy="55880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Objetivos de aprendizaje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123" name="Rectangle 2"/>
          <p:cNvSpPr>
            <a:spLocks/>
          </p:cNvSpPr>
          <p:nvPr/>
        </p:nvSpPr>
        <p:spPr bwMode="auto">
          <a:xfrm>
            <a:off x="1436688" y="1358900"/>
            <a:ext cx="7258050" cy="4244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27025" indent="-327025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844550" indent="-320675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2300"/>
              </a:spcBef>
              <a:buClr>
                <a:srgbClr val="1E7FB8"/>
              </a:buClr>
              <a:buSzPct val="100000"/>
              <a:buFont typeface="Wingdings" pitchFamily="2" charset="2"/>
              <a:buChar char="●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Al final del módulo, el participante: </a:t>
            </a:r>
            <a:endParaRPr lang="es-ES" altLang="es-ES_tradnl" sz="2500" dirty="0">
              <a:solidFill>
                <a:srgbClr val="000066"/>
              </a:solidFill>
            </a:endParaRPr>
          </a:p>
          <a:p>
            <a:pPr lvl="1" eaLnBrk="1">
              <a:spcBef>
                <a:spcPts val="500"/>
              </a:spcBef>
              <a:buClr>
                <a:srgbClr val="1E7FB8"/>
              </a:buClr>
              <a:buSzPct val="100000"/>
              <a:buFont typeface="Arial" pitchFamily="34" charset="0"/>
              <a:buChar char="–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Conocerá los beneficios del </a:t>
            </a:r>
            <a:r>
              <a:rPr lang="es-ES" altLang="es-ES_tradnl" sz="2400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Switch, </a:t>
            </a:r>
            <a:r>
              <a:rPr lang="es-ES" altLang="es-ES_tradnl" sz="2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o el cambio 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de la OPV trivalente por la bivalente.</a:t>
            </a:r>
            <a:endParaRPr lang="es-ES" altLang="es-ES_tradnl" sz="2100" dirty="0">
              <a:solidFill>
                <a:srgbClr val="000066"/>
              </a:solidFill>
            </a:endParaRPr>
          </a:p>
          <a:p>
            <a:pPr lvl="1" eaLnBrk="1">
              <a:spcBef>
                <a:spcPts val="500"/>
              </a:spcBef>
              <a:buClr>
                <a:srgbClr val="1E7FB8"/>
              </a:buClr>
              <a:buSzPct val="100000"/>
              <a:buFont typeface="Arial" pitchFamily="34" charset="0"/>
              <a:buChar char="–"/>
            </a:pP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Comprenderá la función de los trabajadores de salud en la ejecución del </a:t>
            </a:r>
            <a:r>
              <a:rPr lang="es-ES" altLang="es-ES_tradnl" sz="2400" i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</a:t>
            </a:r>
            <a:r>
              <a:rPr lang="es-ES" altLang="es-ES_tradnl" sz="2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</a:t>
            </a:r>
            <a:endParaRPr lang="es-ES" altLang="es-ES_tradnl" sz="2100" dirty="0">
              <a:solidFill>
                <a:srgbClr val="000066"/>
              </a:solidFill>
            </a:endParaRPr>
          </a:p>
          <a:p>
            <a:pPr lvl="1" eaLnBrk="1">
              <a:spcBef>
                <a:spcPts val="500"/>
              </a:spcBef>
              <a:buClr>
                <a:srgbClr val="1E7FB8"/>
              </a:buClr>
              <a:buSzPct val="100000"/>
              <a:buFont typeface="Arial" pitchFamily="34" charset="0"/>
              <a:buChar char="–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Podrá responder a las inquietudes</a:t>
            </a:r>
            <a:r>
              <a:rPr lang="es-ES" altLang="es-ES_tradnl" sz="2400" dirty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s-ES" altLang="es-ES_tradnl" sz="2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de los cuidadores con 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respecto a la inocuidad y la eficacia de la vacuna.</a:t>
            </a:r>
            <a:endParaRPr lang="es-ES" altLang="es-ES_tradnl" sz="2100" dirty="0">
              <a:solidFill>
                <a:srgbClr val="000066"/>
              </a:solidFill>
            </a:endParaRPr>
          </a:p>
          <a:p>
            <a:pPr eaLnBrk="1">
              <a:spcBef>
                <a:spcPts val="2300"/>
              </a:spcBef>
              <a:buClr>
                <a:srgbClr val="1E7FB8"/>
              </a:buClr>
              <a:buSzPct val="100000"/>
              <a:buFont typeface="Wingdings" pitchFamily="2" charset="2"/>
              <a:buChar char="●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Duración</a:t>
            </a:r>
            <a:endParaRPr lang="es-ES" altLang="es-ES_tradnl" sz="2500" dirty="0">
              <a:solidFill>
                <a:srgbClr val="000066"/>
              </a:solidFill>
            </a:endParaRPr>
          </a:p>
          <a:p>
            <a:pPr lvl="1" eaLnBrk="1">
              <a:spcBef>
                <a:spcPts val="500"/>
              </a:spcBef>
              <a:buClr>
                <a:srgbClr val="1E7FB8"/>
              </a:buClr>
              <a:buSzPct val="100000"/>
              <a:buFont typeface="Arial" pitchFamily="34" charset="0"/>
              <a:buChar char="–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2 horas</a:t>
            </a:r>
            <a:endParaRPr lang="es-ES" altLang="es-ES_tradnl" sz="2100" dirty="0">
              <a:solidFill>
                <a:srgbClr val="000066"/>
              </a:solidFill>
            </a:endParaRPr>
          </a:p>
        </p:txBody>
      </p:sp>
      <p:pic>
        <p:nvPicPr>
          <p:cNvPr id="5124" name="Picture 3" descr="sandclock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" y="3933825"/>
            <a:ext cx="823913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5" name="Picture 4" descr="arrow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341438"/>
            <a:ext cx="1223962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306388" y="134938"/>
            <a:ext cx="8761412" cy="104775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¿Los trabajadores de salud tienen que explicar </a:t>
            </a:r>
            <a:br>
              <a:rPr lang="es-ES" altLang="es-ES_tradnl" sz="3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4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 cambio de la OPV a los padres y cuidadores?</a:t>
            </a:r>
            <a:endParaRPr lang="es-ES" altLang="es-ES_tradnl" sz="3400" dirty="0" smtClean="0"/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306388" y="1490663"/>
            <a:ext cx="8683625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marL="176213" indent="-176213" eaLnBrk="0">
              <a:tabLst>
                <a:tab pos="176213" algn="l"/>
              </a:tabLs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355600" indent="457200" eaLnBrk="0">
              <a:tabLst>
                <a:tab pos="176213" algn="l"/>
              </a:tabLs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992188" indent="914400" eaLnBrk="0">
              <a:tabLst>
                <a:tab pos="176213" algn="l"/>
              </a:tabLs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2085975" indent="1371600" eaLnBrk="0">
              <a:tabLst>
                <a:tab pos="176213" algn="l"/>
              </a:tabLs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3636963" indent="1828800" eaLnBrk="0">
              <a:tabLst>
                <a:tab pos="176213" algn="l"/>
              </a:tabLs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094163" indent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4551363" indent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5008563" indent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5465763" indent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sz="20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No será necesario que usted tome la </a:t>
            </a:r>
            <a:r>
              <a:rPr lang="es-ES" altLang="es-ES_tradnl" sz="2000" b="1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iniciativa </a:t>
            </a:r>
            <a:r>
              <a:rPr lang="es-ES" altLang="es-ES_tradnl" sz="20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para</a:t>
            </a:r>
            <a:r>
              <a:rPr lang="es-ES" altLang="es-ES_tradnl" sz="2000" b="1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explicar </a:t>
            </a:r>
            <a:r>
              <a:rPr lang="es-ES" altLang="es-ES_tradnl" sz="20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 cambio </a:t>
            </a:r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 la </a:t>
            </a:r>
            <a:r>
              <a:rPr lang="es-ES" altLang="es-ES_tradnl" sz="20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a la </a:t>
            </a:r>
            <a:r>
              <a:rPr lang="es-ES" altLang="es-ES_tradnl" sz="20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a todos los cuidadores, ya que: </a:t>
            </a:r>
            <a:r>
              <a:rPr lang="es-ES" altLang="es-ES_tradnl" sz="20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/>
            </a:r>
            <a:br>
              <a:rPr lang="es-ES" altLang="es-ES_tradnl" sz="20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000" b="1" i="1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El público general quizá no sepa que hay 3 tipos de </a:t>
            </a:r>
            <a:r>
              <a:rPr lang="es-ES" altLang="es-ES_tradnl" sz="20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 </a:t>
            </a: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Es probable</a:t>
            </a:r>
            <a:r>
              <a:rPr lang="es-ES" altLang="es-ES_tradnl" sz="20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</a:t>
            </a:r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que el cambio de la vacuna no sea notorio para los cuidadores </a:t>
            </a:r>
            <a:b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y el público. </a:t>
            </a: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Las características de las vacunas, su calendario y sus posibles efectos secundarios siguen siendo los mismos. </a:t>
            </a:r>
          </a:p>
          <a:p>
            <a:pPr eaLnBrk="1"/>
            <a: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/>
            </a:r>
            <a:br>
              <a:rPr lang="es-ES" altLang="es-ES_tradnl" sz="20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0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Dado este nivel de concientización general, es posible que no le planteen ninguna pregunta acerca del cambio de la OPV. </a:t>
            </a:r>
          </a:p>
          <a:p>
            <a:pPr eaLnBrk="1"/>
            <a:endParaRPr lang="es-ES" altLang="es-ES_tradnl" sz="2000" b="1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/>
            <a:r>
              <a:rPr lang="es-ES" altLang="es-ES_tradnl" sz="20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	Usted puede tranquilizar a los cuidadores respecto a que esta combinación de IPV y OPV mantendrá a sus hijos y a la comunidad a salvo de la poliomielitis. 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1"/>
          <p:cNvSpPr>
            <a:spLocks/>
          </p:cNvSpPr>
          <p:nvPr/>
        </p:nvSpPr>
        <p:spPr bwMode="auto">
          <a:xfrm>
            <a:off x="533400" y="1636713"/>
            <a:ext cx="8002588" cy="766762"/>
          </a:xfrm>
          <a:prstGeom prst="roundRect">
            <a:avLst>
              <a:gd name="adj" fmla="val 16667"/>
            </a:avLst>
          </a:prstGeom>
          <a:solidFill>
            <a:srgbClr val="002060">
              <a:alpha val="14902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10429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spcBef>
                <a:spcPts val="1000"/>
              </a:spcBef>
            </a:pPr>
            <a:endParaRPr lang="es-ES" altLang="es-ES_tradnl" sz="3900" b="1">
              <a:solidFill>
                <a:srgbClr val="000066"/>
              </a:solidFill>
            </a:endParaRPr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28575" y="374650"/>
            <a:ext cx="9144000" cy="549275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Tranquilizar a padres y cuidadores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4580" name="Rectangle 3"/>
          <p:cNvSpPr>
            <a:spLocks/>
          </p:cNvSpPr>
          <p:nvPr/>
        </p:nvSpPr>
        <p:spPr bwMode="auto">
          <a:xfrm>
            <a:off x="914400" y="1600200"/>
            <a:ext cx="73152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/>
            <a:r>
              <a:rPr lang="es-ES" altLang="es-ES_tradnl" sz="2400" b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Si los padres preguntan, los trabajadores de salud pueden decir lo siguiente:</a:t>
            </a:r>
            <a:br>
              <a:rPr lang="es-ES" altLang="es-ES_tradnl" sz="2400" b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400" b="1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algn="ctr" eaLnBrk="1"/>
            <a: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“Estamos usando un tipo diferente de vacuna oral junto</a:t>
            </a:r>
            <a:r>
              <a:rPr lang="es-ES" altLang="es-ES_tradnl"/>
              <a:t> </a:t>
            </a:r>
            <a: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con la vacuna inyectable para proteger a los niños de los pocos casos restantes de poliomielitis.”</a:t>
            </a:r>
          </a:p>
          <a:p>
            <a:pPr algn="ctr" eaLnBrk="1"/>
            <a:endParaRPr lang="es-ES" altLang="es-ES_tradnl" sz="240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algn="ctr" eaLnBrk="1"/>
            <a:r>
              <a:rPr lang="es-ES" altLang="es-ES_tradnl" sz="240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“Estas vacunas actuarán juntas para poner fin a la poliomielitis en nuestra comunidad y en el mundo.”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28575" y="369888"/>
            <a:ext cx="9144000" cy="55880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Preguntas más frecuentes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381000" y="1600200"/>
            <a:ext cx="8534400" cy="419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lnSpc>
                <a:spcPct val="90000"/>
              </a:lnSpc>
            </a:pPr>
            <a:r>
              <a:rPr lang="es-ES" altLang="es-ES_tradnl" sz="23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¿Después del cambio de la </a:t>
            </a:r>
            <a:r>
              <a:rPr lang="es-ES" altLang="es-ES_tradnl" sz="2300" b="1" i="1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3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por la </a:t>
            </a:r>
            <a:r>
              <a:rPr lang="es-ES" altLang="es-ES_tradnl" sz="2300" b="1" i="1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23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, los niños estarán protegidos frente a los </a:t>
            </a:r>
            <a:r>
              <a:rPr lang="es-ES" altLang="es-ES_tradnl" sz="2300" b="1" i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poliovirus </a:t>
            </a:r>
            <a:r>
              <a:rPr lang="es-ES" altLang="es-ES_tradnl" sz="23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tipo 2 o los poliovirus circulantes de tipo 2 derivados de la vacuna?</a:t>
            </a:r>
          </a:p>
          <a:p>
            <a:pPr eaLnBrk="1">
              <a:lnSpc>
                <a:spcPct val="90000"/>
              </a:lnSpc>
            </a:pPr>
            <a:endParaRPr lang="es-ES" altLang="es-ES_tradnl" sz="2300" b="1" i="1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0000"/>
              </a:lnSpc>
            </a:pPr>
            <a:r>
              <a:rPr lang="es-ES" altLang="es-ES_tradnl" sz="23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¿Cómo estarán protegidos de los poliovirus de tipo 2?</a:t>
            </a:r>
            <a:br>
              <a:rPr lang="es-ES" altLang="es-ES_tradnl" sz="23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300" i="1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0000"/>
              </a:lnSpc>
            </a:pP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IPV ayudará a proteger a los niños frente a los poliovirus de los tipos 1, 2 y 3. </a:t>
            </a:r>
          </a:p>
          <a:p>
            <a:pPr eaLnBrk="1">
              <a:lnSpc>
                <a:spcPct val="90000"/>
              </a:lnSpc>
            </a:pPr>
            <a:endParaRPr lang="es-ES" altLang="es-ES_tradnl" sz="23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0000"/>
              </a:lnSpc>
            </a:pP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Después del cambio de la </a:t>
            </a:r>
            <a:r>
              <a:rPr lang="es-ES" altLang="es-ES_tradnl" sz="23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por la </a:t>
            </a:r>
            <a:r>
              <a:rPr lang="es-ES" altLang="es-ES_tradnl" sz="23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, la IPV ayudará a </a:t>
            </a:r>
            <a:b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potenciar la</a:t>
            </a:r>
            <a:r>
              <a:rPr lang="es-ES" altLang="es-ES_tradnl" sz="2300" dirty="0"/>
              <a:t> </a:t>
            </a: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protección frente a la poliomielitis paralítica causada </a:t>
            </a:r>
            <a:b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por poliovirus de tipo 2 y a ofrecer protección adicional contra los tipos 1 y 3. </a:t>
            </a:r>
            <a:endParaRPr lang="es-ES" altLang="es-ES_tradnl" sz="2300" dirty="0"/>
          </a:p>
        </p:txBody>
      </p:sp>
      <p:pic>
        <p:nvPicPr>
          <p:cNvPr id="25604" name="Picture 3" descr="647478939_f30b6eaa08[1]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5738"/>
            <a:ext cx="930275" cy="92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28575" y="369888"/>
            <a:ext cx="9144000" cy="55880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Preguntas más frecuentes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6627" name="Rectangle 2"/>
          <p:cNvSpPr>
            <a:spLocks/>
          </p:cNvSpPr>
          <p:nvPr/>
        </p:nvSpPr>
        <p:spPr bwMode="auto">
          <a:xfrm>
            <a:off x="457200" y="1293813"/>
            <a:ext cx="8397875" cy="489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sz="24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¿Y si un niño recibió antes un tipo de OPV y ahora recibe el nuevo tipo de OPV? </a:t>
            </a:r>
          </a:p>
          <a:p>
            <a:pPr eaLnBrk="1"/>
            <a:endParaRPr lang="es-ES" altLang="es-ES_tradnl" sz="2400" b="1" i="1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/>
            <a:r>
              <a:rPr lang="es-ES" altLang="es-ES_tradnl" sz="24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¿Es adecuado combinar estas vacunas? </a:t>
            </a:r>
          </a:p>
          <a:p>
            <a:pPr eaLnBrk="1"/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 </a:t>
            </a:r>
          </a:p>
          <a:p>
            <a:pPr eaLnBrk="1"/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Ambos tipos de OPV son vacunas sumamente </a:t>
            </a:r>
            <a:r>
              <a:rPr lang="es-ES" altLang="es-ES_tradnl" sz="2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seguras y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pueden darse al mismo niño en diferentes visitas. </a:t>
            </a:r>
          </a:p>
          <a:p>
            <a:pPr eaLnBrk="1"/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/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Gracias a la inclusión de la vacuna </a:t>
            </a:r>
            <a:r>
              <a:rPr lang="es-ES" altLang="es-ES_tradnl" sz="2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inactivada contra la poliomielitis  (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IPV) en los programas de vacunación, el lactante seguirá estando protegido contra la poliomielitis paralítica producida por los 3 tipos de poliovirus.</a:t>
            </a:r>
            <a:b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</p:txBody>
      </p:sp>
      <p:pic>
        <p:nvPicPr>
          <p:cNvPr id="26628" name="Picture 3" descr="647478939_f30b6eaa08[1]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5738"/>
            <a:ext cx="930275" cy="92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/>
          </p:cNvSpPr>
          <p:nvPr/>
        </p:nvSpPr>
        <p:spPr bwMode="auto">
          <a:xfrm>
            <a:off x="28575" y="369888"/>
            <a:ext cx="9144000" cy="55880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Preguntas más frecuentes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7651" name="Rectangle 2"/>
          <p:cNvSpPr>
            <a:spLocks/>
          </p:cNvSpPr>
          <p:nvPr/>
        </p:nvSpPr>
        <p:spPr bwMode="auto">
          <a:xfrm>
            <a:off x="457200" y="1341438"/>
            <a:ext cx="8397875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sz="23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Si los países tienen suministros sin usar o existencias de la </a:t>
            </a:r>
            <a:r>
              <a:rPr lang="es-ES" altLang="es-ES_tradnl" sz="2300" b="1" i="1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3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después de la fecha del cambio de la OPV, ¿pueden usar primero dichos suministros antes de hacer el cambio por la </a:t>
            </a:r>
            <a:r>
              <a:rPr lang="es-ES" altLang="es-ES_tradnl" sz="2300" b="1" i="1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2300" b="1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? </a:t>
            </a:r>
            <a:endParaRPr lang="es-ES" altLang="es-ES_tradnl" sz="2300" i="1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/>
            <a:r>
              <a:rPr lang="es-ES" altLang="es-ES_tradnl" sz="2300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/>
            </a:r>
            <a:br>
              <a:rPr lang="es-ES" altLang="es-ES_tradnl" sz="2300" i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No. Todos los países, y todos los establecimientos de salud, necesariamente tienen que dejar de usar la </a:t>
            </a:r>
            <a:r>
              <a:rPr lang="es-ES" altLang="es-ES_tradnl" sz="23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el día del cambio de la OPV; todas las reservas restantes de </a:t>
            </a:r>
            <a:r>
              <a:rPr lang="es-ES" altLang="es-ES_tradnl" sz="23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tienen que ser destruidas. </a:t>
            </a:r>
          </a:p>
          <a:p>
            <a:pPr eaLnBrk="1"/>
            <a:endParaRPr lang="es-ES" altLang="es-ES_tradnl" sz="23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/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Cualquier área que siga usando la </a:t>
            </a:r>
            <a:r>
              <a:rPr lang="es-ES" altLang="es-ES_tradnl" sz="23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después de que el resto </a:t>
            </a:r>
            <a:r>
              <a:rPr lang="es-ES" altLang="es-ES_tradnl" sz="23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haya </a:t>
            </a: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pasado a la </a:t>
            </a:r>
            <a:r>
              <a:rPr lang="es-ES" altLang="es-ES_tradnl" sz="23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23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pone a las comunidades vecinas en riesgo de sufrir un brote por poliovirus circulantes de tipo 2 derivados de la vacuna.</a:t>
            </a:r>
          </a:p>
        </p:txBody>
      </p:sp>
      <p:pic>
        <p:nvPicPr>
          <p:cNvPr id="27652" name="Picture 3" descr="647478939_f30b6eaa08[1]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5738"/>
            <a:ext cx="930275" cy="92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28575" y="369888"/>
            <a:ext cx="9144000" cy="55880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resumen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8675" name="Rectangle 2"/>
          <p:cNvSpPr>
            <a:spLocks/>
          </p:cNvSpPr>
          <p:nvPr/>
        </p:nvSpPr>
        <p:spPr bwMode="auto">
          <a:xfrm>
            <a:off x="455613" y="1293813"/>
            <a:ext cx="8229600" cy="415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marL="433388" indent="-433388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OPV se retirará gradualmente, comenzando con el componente de tipo 2 de la </a:t>
            </a:r>
            <a:r>
              <a:rPr lang="es-ES" altLang="es-ES_tradnl" sz="24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.</a:t>
            </a:r>
            <a:b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La tOPV se sustituirá por la bOPV en todas partes del </a:t>
            </a:r>
            <a:r>
              <a:rPr lang="es-ES" altLang="es-ES_tradnl" sz="2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mundo,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abril del 2016. </a:t>
            </a: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None/>
            </a:pPr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ningún caso los trabajadores de salud vacunarán a los niños con la </a:t>
            </a:r>
            <a:r>
              <a:rPr lang="es-ES" altLang="es-ES_tradnl" sz="2400" b="1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tOPV</a:t>
            </a: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el </a:t>
            </a:r>
            <a:r>
              <a:rPr lang="es-ES" altLang="es-ES_tradnl" sz="2400" b="1" dirty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[indique la fecha]</a:t>
            </a: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o posteriormente. </a:t>
            </a:r>
          </a:p>
          <a:p>
            <a:pPr eaLnBrk="1"/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2060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Esto nos acercará más a la erradicación de la poliomielitis.</a:t>
            </a:r>
            <a:b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400" dirty="0">
              <a:solidFill>
                <a:srgbClr val="002060"/>
              </a:solidFill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" descr="doctor_goodby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" y="1773238"/>
            <a:ext cx="2522538" cy="364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1">
              <a:lnSpc>
                <a:spcPct val="100000"/>
              </a:lnSpc>
              <a:defRPr/>
            </a:pPr>
            <a:r>
              <a:rPr lang="es-ES" altLang="es-ES_tradnl" sz="3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Final del módulo</a:t>
            </a:r>
            <a:endParaRPr lang="es-ES" altLang="es-ES_tradnl" sz="1800" b="0" dirty="0" smtClean="0">
              <a:latin typeface="Calibri" pitchFamily="34" charset="0"/>
              <a:sym typeface="Calibri" pitchFamily="34" charset="0"/>
            </a:endParaRPr>
          </a:p>
        </p:txBody>
      </p:sp>
      <p:grpSp>
        <p:nvGrpSpPr>
          <p:cNvPr id="29700" name="Group 3"/>
          <p:cNvGrpSpPr>
            <a:grpSpLocks/>
          </p:cNvGrpSpPr>
          <p:nvPr/>
        </p:nvGrpSpPr>
        <p:grpSpPr bwMode="auto">
          <a:xfrm>
            <a:off x="2787650" y="2060575"/>
            <a:ext cx="4808538" cy="3813175"/>
            <a:chOff x="0" y="0"/>
            <a:chExt cx="4807273" cy="3813241"/>
          </a:xfrm>
        </p:grpSpPr>
        <p:sp>
          <p:nvSpPr>
            <p:cNvPr id="29701" name="AutoShape 4"/>
            <p:cNvSpPr>
              <a:spLocks/>
            </p:cNvSpPr>
            <p:nvPr/>
          </p:nvSpPr>
          <p:spPr bwMode="auto">
            <a:xfrm>
              <a:off x="0" y="0"/>
              <a:ext cx="4807273" cy="1292226"/>
            </a:xfrm>
            <a:custGeom>
              <a:avLst/>
              <a:gdLst>
                <a:gd name="T0" fmla="*/ 534950891 w 21600"/>
                <a:gd name="T1" fmla="*/ 38653890 h 21600"/>
                <a:gd name="T2" fmla="*/ 534950891 w 21600"/>
                <a:gd name="T3" fmla="*/ 38653890 h 21600"/>
                <a:gd name="T4" fmla="*/ 534950891 w 21600"/>
                <a:gd name="T5" fmla="*/ 38653890 h 21600"/>
                <a:gd name="T6" fmla="*/ 534950891 w 21600"/>
                <a:gd name="T7" fmla="*/ 3865389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5101" y="3600"/>
                  </a:moveTo>
                  <a:cubicBezTo>
                    <a:pt x="5101" y="1612"/>
                    <a:pt x="5535" y="0"/>
                    <a:pt x="6069" y="0"/>
                  </a:cubicBezTo>
                  <a:lnTo>
                    <a:pt x="7851" y="0"/>
                  </a:lnTo>
                  <a:lnTo>
                    <a:pt x="20632" y="0"/>
                  </a:lnTo>
                  <a:cubicBezTo>
                    <a:pt x="21167" y="0"/>
                    <a:pt x="21600" y="1612"/>
                    <a:pt x="21600" y="3600"/>
                  </a:cubicBezTo>
                  <a:lnTo>
                    <a:pt x="21600" y="18000"/>
                  </a:lnTo>
                  <a:cubicBezTo>
                    <a:pt x="21600" y="19988"/>
                    <a:pt x="21167" y="21600"/>
                    <a:pt x="20632" y="21600"/>
                  </a:cubicBezTo>
                  <a:lnTo>
                    <a:pt x="6069" y="21600"/>
                  </a:lnTo>
                  <a:cubicBezTo>
                    <a:pt x="5535" y="21600"/>
                    <a:pt x="5101" y="19988"/>
                    <a:pt x="5101" y="18000"/>
                  </a:cubicBezTo>
                  <a:lnTo>
                    <a:pt x="5101" y="9000"/>
                  </a:lnTo>
                  <a:lnTo>
                    <a:pt x="0" y="5016"/>
                  </a:lnTo>
                  <a:lnTo>
                    <a:pt x="5101" y="3600"/>
                  </a:lnTo>
                  <a:close/>
                </a:path>
              </a:pathLst>
            </a:custGeom>
            <a:solidFill>
              <a:srgbClr val="FFFFFF"/>
            </a:solidFill>
            <a:ln w="25400">
              <a:solidFill>
                <a:srgbClr val="C00000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02" name="Rectangle 5"/>
            <p:cNvSpPr>
              <a:spLocks/>
            </p:cNvSpPr>
            <p:nvPr/>
          </p:nvSpPr>
          <p:spPr bwMode="auto">
            <a:xfrm>
              <a:off x="1198247" y="63501"/>
              <a:ext cx="3545543" cy="37497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>
              <a:spAutoFit/>
            </a:bodyPr>
            <a:lstStyle>
              <a:lvl1pPr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1pPr>
              <a:lvl2pPr marL="742950" indent="-285750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2pPr>
              <a:lvl3pPr marL="1143000" indent="-228600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3pPr>
              <a:lvl4pPr marL="1600200" indent="-228600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4pPr>
              <a:lvl5pPr marL="2057400" indent="-228600" eaLnBrk="0"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s-ES" altLang="es-ES_tradnl" sz="3200">
                  <a:solidFill>
                    <a:srgbClr val="000066"/>
                  </a:solidFill>
                  <a:latin typeface="Calibri" pitchFamily="34" charset="0"/>
                  <a:sym typeface="Calibri" pitchFamily="34" charset="0"/>
                </a:rPr>
                <a:t>¡Gracias</a:t>
              </a:r>
            </a:p>
            <a:p>
              <a:pPr algn="ctr" eaLnBrk="1"/>
              <a:r>
                <a:rPr lang="es-ES" altLang="es-ES_tradnl" sz="3200">
                  <a:solidFill>
                    <a:srgbClr val="000066"/>
                  </a:solidFill>
                  <a:latin typeface="Calibri" pitchFamily="34" charset="0"/>
                  <a:sym typeface="Calibri" pitchFamily="34" charset="0"/>
                </a:rPr>
                <a:t>por su atención! </a:t>
              </a:r>
              <a:br>
                <a:rPr lang="es-ES" altLang="es-ES_tradnl" sz="3200">
                  <a:solidFill>
                    <a:srgbClr val="000066"/>
                  </a:solidFill>
                  <a:latin typeface="Calibri" pitchFamily="34" charset="0"/>
                  <a:sym typeface="Calibri" pitchFamily="34" charset="0"/>
                </a:rPr>
              </a:br>
              <a:r>
                <a:rPr lang="es-ES" altLang="es-ES_tradnl" sz="3200">
                  <a:solidFill>
                    <a:srgbClr val="000066"/>
                  </a:solidFill>
                  <a:latin typeface="Calibri" pitchFamily="34" charset="0"/>
                  <a:sym typeface="Calibri" pitchFamily="34" charset="0"/>
                </a:rPr>
                <a:t/>
              </a:r>
              <a:br>
                <a:rPr lang="es-ES" altLang="es-ES_tradnl" sz="3200">
                  <a:solidFill>
                    <a:srgbClr val="000066"/>
                  </a:solidFill>
                  <a:latin typeface="Calibri" pitchFamily="34" charset="0"/>
                  <a:sym typeface="Calibri" pitchFamily="34" charset="0"/>
                </a:rPr>
              </a:br>
              <a:endParaRPr lang="es-ES" altLang="es-ES_tradnl" sz="3200">
                <a:solidFill>
                  <a:srgbClr val="000066"/>
                </a:solidFill>
                <a:latin typeface="Calibri" pitchFamily="34" charset="0"/>
                <a:sym typeface="Calibri" pitchFamily="34" charset="0"/>
              </a:endParaRPr>
            </a:p>
            <a:p>
              <a:pPr eaLnBrk="1"/>
              <a:endParaRPr lang="es-ES" altLang="es-ES_tradnl" sz="2800" b="1">
                <a:solidFill>
                  <a:srgbClr val="000066"/>
                </a:solidFill>
                <a:latin typeface="Calibri" pitchFamily="34" charset="0"/>
                <a:sym typeface="Calibri" pitchFamily="34" charset="0"/>
              </a:endParaRPr>
            </a:p>
            <a:p>
              <a:pPr eaLnBrk="1"/>
              <a:endParaRPr lang="es-ES" altLang="es-ES_tradnl" sz="2800" b="1">
                <a:solidFill>
                  <a:srgbClr val="000066"/>
                </a:solidFill>
                <a:latin typeface="Calibri" pitchFamily="34" charset="0"/>
                <a:sym typeface="Calibri" pitchFamily="34" charset="0"/>
              </a:endParaRPr>
            </a:p>
            <a:p>
              <a:pPr eaLnBrk="1"/>
              <a:endParaRPr lang="es-ES" altLang="es-ES_tradnl" sz="2800" b="1">
                <a:solidFill>
                  <a:srgbClr val="000066"/>
                </a:solidFill>
                <a:latin typeface="Calibri" pitchFamily="34" charset="0"/>
                <a:sym typeface="Calibri" pitchFamily="34" charset="0"/>
              </a:endParaRPr>
            </a:p>
            <a:p>
              <a:pPr eaLnBrk="1"/>
              <a:endParaRPr lang="es-ES" altLang="es-ES_tradnl" sz="2800" b="1">
                <a:solidFill>
                  <a:srgbClr val="000066"/>
                </a:solidFill>
                <a:latin typeface="Calibri" pitchFamily="34" charset="0"/>
                <a:sym typeface="Calibri" pitchFamily="34" charset="0"/>
              </a:endParaRPr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doctor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646238"/>
            <a:ext cx="2735263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6147" name="Group 2"/>
          <p:cNvGrpSpPr>
            <a:grpSpLocks/>
          </p:cNvGrpSpPr>
          <p:nvPr/>
        </p:nvGrpSpPr>
        <p:grpSpPr bwMode="auto">
          <a:xfrm>
            <a:off x="249238" y="1509713"/>
            <a:ext cx="5878512" cy="1169987"/>
            <a:chOff x="0" y="0"/>
            <a:chExt cx="5877583" cy="1168532"/>
          </a:xfrm>
        </p:grpSpPr>
        <p:sp>
          <p:nvSpPr>
            <p:cNvPr id="6162" name="AutoShape 3"/>
            <p:cNvSpPr>
              <a:spLocks/>
            </p:cNvSpPr>
            <p:nvPr/>
          </p:nvSpPr>
          <p:spPr bwMode="auto">
            <a:xfrm>
              <a:off x="385084" y="0"/>
              <a:ext cx="5492499" cy="1168532"/>
            </a:xfrm>
            <a:custGeom>
              <a:avLst/>
              <a:gdLst>
                <a:gd name="T0" fmla="*/ 698322934 w 21600"/>
                <a:gd name="T1" fmla="*/ 31608033 h 21600"/>
                <a:gd name="T2" fmla="*/ 698322934 w 21600"/>
                <a:gd name="T3" fmla="*/ 31608033 h 21600"/>
                <a:gd name="T4" fmla="*/ 698322934 w 21600"/>
                <a:gd name="T5" fmla="*/ 31608033 h 21600"/>
                <a:gd name="T6" fmla="*/ 698322934 w 21600"/>
                <a:gd name="T7" fmla="*/ 3160803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3600"/>
                  </a:moveTo>
                  <a:cubicBezTo>
                    <a:pt x="0" y="1612"/>
                    <a:pt x="343" y="0"/>
                    <a:pt x="766" y="0"/>
                  </a:cubicBezTo>
                  <a:lnTo>
                    <a:pt x="10665" y="0"/>
                  </a:lnTo>
                  <a:lnTo>
                    <a:pt x="17517" y="0"/>
                  </a:lnTo>
                  <a:cubicBezTo>
                    <a:pt x="17940" y="0"/>
                    <a:pt x="18283" y="1612"/>
                    <a:pt x="18283" y="3600"/>
                  </a:cubicBezTo>
                  <a:lnTo>
                    <a:pt x="18283" y="12600"/>
                  </a:lnTo>
                  <a:lnTo>
                    <a:pt x="21600" y="18738"/>
                  </a:lnTo>
                  <a:lnTo>
                    <a:pt x="18283" y="18000"/>
                  </a:lnTo>
                  <a:cubicBezTo>
                    <a:pt x="18283" y="19988"/>
                    <a:pt x="17940" y="21600"/>
                    <a:pt x="17517" y="21600"/>
                  </a:cubicBezTo>
                  <a:lnTo>
                    <a:pt x="766" y="21600"/>
                  </a:lnTo>
                  <a:cubicBezTo>
                    <a:pt x="343" y="21600"/>
                    <a:pt x="0" y="19988"/>
                    <a:pt x="0" y="18000"/>
                  </a:cubicBezTo>
                  <a:lnTo>
                    <a:pt x="0" y="12600"/>
                  </a:lnTo>
                  <a:lnTo>
                    <a:pt x="0" y="3600"/>
                  </a:lnTo>
                  <a:close/>
                </a:path>
              </a:pathLst>
            </a:custGeom>
            <a:solidFill>
              <a:srgbClr val="FFFFFF"/>
            </a:solidFill>
            <a:ln w="25400">
              <a:solidFill>
                <a:srgbClr val="CC0000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163" name="Group 4"/>
            <p:cNvGrpSpPr>
              <a:grpSpLocks/>
            </p:cNvGrpSpPr>
            <p:nvPr/>
          </p:nvGrpSpPr>
          <p:grpSpPr bwMode="auto">
            <a:xfrm>
              <a:off x="0" y="0"/>
              <a:ext cx="543295" cy="570211"/>
              <a:chOff x="-1" y="-1"/>
              <a:chExt cx="543296" cy="570212"/>
            </a:xfrm>
          </p:grpSpPr>
          <p:sp>
            <p:nvSpPr>
              <p:cNvPr id="7173" name="AutoShape 5"/>
              <p:cNvSpPr>
                <a:spLocks/>
              </p:cNvSpPr>
              <p:nvPr/>
            </p:nvSpPr>
            <p:spPr bwMode="auto">
              <a:xfrm>
                <a:off x="-1" y="-1"/>
                <a:ext cx="542840" cy="570790"/>
              </a:xfrm>
              <a:custGeom>
                <a:avLst/>
                <a:gdLst>
                  <a:gd name="T0" fmla="+- 0 10800 961"/>
                  <a:gd name="T1" fmla="*/ T0 w 19679"/>
                  <a:gd name="T2" fmla="+- 0 10800 961"/>
                  <a:gd name="T3" fmla="*/ 10800 h 19679"/>
                  <a:gd name="T4" fmla="+- 0 10800 961"/>
                  <a:gd name="T5" fmla="*/ T4 w 19679"/>
                  <a:gd name="T6" fmla="+- 0 10800 961"/>
                  <a:gd name="T7" fmla="*/ 10800 h 19679"/>
                  <a:gd name="T8" fmla="+- 0 10800 961"/>
                  <a:gd name="T9" fmla="*/ T8 w 19679"/>
                  <a:gd name="T10" fmla="+- 0 10800 961"/>
                  <a:gd name="T11" fmla="*/ 10800 h 19679"/>
                  <a:gd name="T12" fmla="+- 0 10800 961"/>
                  <a:gd name="T13" fmla="*/ T12 w 19679"/>
                  <a:gd name="T14" fmla="+- 0 10800 961"/>
                  <a:gd name="T15" fmla="*/ 10800 h 1967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679" h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CC0000"/>
              </a:soli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blurRad="12700" dist="20000" dir="5400000" algn="ctr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/>
              <a:lstStyle>
                <a:lvl1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4572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9144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13716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18288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 algn="ctr">
                  <a:defRPr/>
                </a:pPr>
                <a:endParaRPr lang="es-ES" altLang="es-ES_tradnl" sz="2400" b="1" dirty="0" smtClean="0">
                  <a:solidFill>
                    <a:srgbClr val="FFFFFF"/>
                  </a:solidFill>
                  <a:latin typeface="Gill Sans MT" charset="0"/>
                  <a:sym typeface="Gill Sans MT" charset="0"/>
                </a:endParaRPr>
              </a:p>
            </p:txBody>
          </p:sp>
          <p:sp>
            <p:nvSpPr>
              <p:cNvPr id="6165" name="Rectangle 6"/>
              <p:cNvSpPr>
                <a:spLocks/>
              </p:cNvSpPr>
              <p:nvPr/>
            </p:nvSpPr>
            <p:spPr bwMode="auto">
              <a:xfrm>
                <a:off x="79562" y="83504"/>
                <a:ext cx="384169" cy="4610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>
                <a:spAutoFit/>
              </a:bodyPr>
              <a:lstStyle>
                <a:lvl1pPr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marL="742950" indent="-28575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marL="1143000" indent="-22860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marL="1600200" indent="-22860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marL="2057400" indent="-22860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25146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29718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34290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38862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s-ES" altLang="es-ES_tradnl" sz="2400" b="1">
                    <a:solidFill>
                      <a:srgbClr val="FFFFFF"/>
                    </a:solidFill>
                    <a:latin typeface="Gill Sans MT" pitchFamily="34" charset="0"/>
                    <a:sym typeface="Gill Sans MT" pitchFamily="34" charset="0"/>
                  </a:rPr>
                  <a:t>1</a:t>
                </a:r>
                <a:endParaRPr lang="es-ES" altLang="es-ES_tradnl">
                  <a:latin typeface="Gill Sans MT" pitchFamily="34" charset="0"/>
                  <a:sym typeface="Gill Sans MT" pitchFamily="34" charset="0"/>
                </a:endParaRPr>
              </a:p>
            </p:txBody>
          </p:sp>
        </p:grpSp>
      </p:grpSp>
      <p:grpSp>
        <p:nvGrpSpPr>
          <p:cNvPr id="6148" name="Group 7"/>
          <p:cNvGrpSpPr>
            <a:grpSpLocks/>
          </p:cNvGrpSpPr>
          <p:nvPr/>
        </p:nvGrpSpPr>
        <p:grpSpPr bwMode="auto">
          <a:xfrm>
            <a:off x="180975" y="3113088"/>
            <a:ext cx="5978525" cy="923925"/>
            <a:chOff x="0" y="0"/>
            <a:chExt cx="5978608" cy="925512"/>
          </a:xfrm>
        </p:grpSpPr>
        <p:sp>
          <p:nvSpPr>
            <p:cNvPr id="6158" name="AutoShape 8"/>
            <p:cNvSpPr>
              <a:spLocks/>
            </p:cNvSpPr>
            <p:nvPr/>
          </p:nvSpPr>
          <p:spPr bwMode="auto">
            <a:xfrm>
              <a:off x="436804" y="10865"/>
              <a:ext cx="5541804" cy="914647"/>
            </a:xfrm>
            <a:custGeom>
              <a:avLst/>
              <a:gdLst>
                <a:gd name="T0" fmla="*/ 710916472 w 21600"/>
                <a:gd name="T1" fmla="*/ 19365279 h 21600"/>
                <a:gd name="T2" fmla="*/ 710916472 w 21600"/>
                <a:gd name="T3" fmla="*/ 19365279 h 21600"/>
                <a:gd name="T4" fmla="*/ 710916472 w 21600"/>
                <a:gd name="T5" fmla="*/ 19365279 h 21600"/>
                <a:gd name="T6" fmla="*/ 710916472 w 21600"/>
                <a:gd name="T7" fmla="*/ 1936527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3600"/>
                  </a:moveTo>
                  <a:cubicBezTo>
                    <a:pt x="0" y="1612"/>
                    <a:pt x="266" y="0"/>
                    <a:pt x="594" y="0"/>
                  </a:cubicBezTo>
                  <a:lnTo>
                    <a:pt x="10727" y="0"/>
                  </a:lnTo>
                  <a:lnTo>
                    <a:pt x="17795" y="0"/>
                  </a:lnTo>
                  <a:cubicBezTo>
                    <a:pt x="18123" y="0"/>
                    <a:pt x="18389" y="1612"/>
                    <a:pt x="18389" y="3600"/>
                  </a:cubicBezTo>
                  <a:lnTo>
                    <a:pt x="21600" y="6567"/>
                  </a:lnTo>
                  <a:lnTo>
                    <a:pt x="18389" y="9000"/>
                  </a:lnTo>
                  <a:lnTo>
                    <a:pt x="18389" y="18000"/>
                  </a:lnTo>
                  <a:cubicBezTo>
                    <a:pt x="18389" y="19988"/>
                    <a:pt x="18123" y="21600"/>
                    <a:pt x="17795" y="21600"/>
                  </a:cubicBezTo>
                  <a:lnTo>
                    <a:pt x="594" y="21600"/>
                  </a:lnTo>
                  <a:cubicBezTo>
                    <a:pt x="266" y="21600"/>
                    <a:pt x="0" y="19988"/>
                    <a:pt x="0" y="18000"/>
                  </a:cubicBezTo>
                  <a:lnTo>
                    <a:pt x="0" y="3600"/>
                  </a:lnTo>
                  <a:close/>
                </a:path>
              </a:pathLst>
            </a:custGeom>
            <a:solidFill>
              <a:srgbClr val="FFFFFF"/>
            </a:solidFill>
            <a:ln w="25400">
              <a:solidFill>
                <a:srgbClr val="CC0000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159" name="Group 9"/>
            <p:cNvGrpSpPr>
              <a:grpSpLocks/>
            </p:cNvGrpSpPr>
            <p:nvPr/>
          </p:nvGrpSpPr>
          <p:grpSpPr bwMode="auto">
            <a:xfrm>
              <a:off x="0" y="0"/>
              <a:ext cx="613976" cy="625768"/>
              <a:chOff x="0" y="0"/>
              <a:chExt cx="613976" cy="625768"/>
            </a:xfrm>
          </p:grpSpPr>
          <p:sp>
            <p:nvSpPr>
              <p:cNvPr id="7178" name="AutoShape 10"/>
              <p:cNvSpPr>
                <a:spLocks/>
              </p:cNvSpPr>
              <p:nvPr/>
            </p:nvSpPr>
            <p:spPr bwMode="auto">
              <a:xfrm>
                <a:off x="0" y="0"/>
                <a:ext cx="614372" cy="626549"/>
              </a:xfrm>
              <a:custGeom>
                <a:avLst/>
                <a:gdLst>
                  <a:gd name="T0" fmla="+- 0 10800 961"/>
                  <a:gd name="T1" fmla="*/ T0 w 19679"/>
                  <a:gd name="T2" fmla="+- 0 10800 961"/>
                  <a:gd name="T3" fmla="*/ 10800 h 19679"/>
                  <a:gd name="T4" fmla="+- 0 10800 961"/>
                  <a:gd name="T5" fmla="*/ T4 w 19679"/>
                  <a:gd name="T6" fmla="+- 0 10800 961"/>
                  <a:gd name="T7" fmla="*/ 10800 h 19679"/>
                  <a:gd name="T8" fmla="+- 0 10800 961"/>
                  <a:gd name="T9" fmla="*/ T8 w 19679"/>
                  <a:gd name="T10" fmla="+- 0 10800 961"/>
                  <a:gd name="T11" fmla="*/ 10800 h 19679"/>
                  <a:gd name="T12" fmla="+- 0 10800 961"/>
                  <a:gd name="T13" fmla="*/ T12 w 19679"/>
                  <a:gd name="T14" fmla="+- 0 10800 961"/>
                  <a:gd name="T15" fmla="*/ 10800 h 1967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679" h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CC0000"/>
              </a:soli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blurRad="12700" dist="20000" dir="5400000" algn="ctr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/>
              <a:lstStyle>
                <a:lvl1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4572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9144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13716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18288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 algn="ctr">
                  <a:defRPr/>
                </a:pPr>
                <a:endParaRPr lang="es-ES" altLang="es-ES_tradnl" sz="2400" b="1" dirty="0" smtClean="0">
                  <a:solidFill>
                    <a:srgbClr val="FFFFFF"/>
                  </a:solidFill>
                  <a:latin typeface="Gill Sans MT" charset="0"/>
                  <a:sym typeface="Gill Sans MT" charset="0"/>
                </a:endParaRPr>
              </a:p>
            </p:txBody>
          </p:sp>
          <p:sp>
            <p:nvSpPr>
              <p:cNvPr id="6161" name="Rectangle 11"/>
              <p:cNvSpPr>
                <a:spLocks/>
              </p:cNvSpPr>
              <p:nvPr/>
            </p:nvSpPr>
            <p:spPr bwMode="auto">
              <a:xfrm>
                <a:off x="89914" y="91642"/>
                <a:ext cx="434148" cy="4624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>
                <a:spAutoFit/>
              </a:bodyPr>
              <a:lstStyle>
                <a:lvl1pPr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marL="742950" indent="-28575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marL="1143000" indent="-22860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marL="1600200" indent="-22860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marL="2057400" indent="-22860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25146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29718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34290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38862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s-ES" altLang="es-ES_tradnl" sz="2400" b="1">
                    <a:solidFill>
                      <a:srgbClr val="FFFFFF"/>
                    </a:solidFill>
                    <a:latin typeface="Gill Sans MT" pitchFamily="34" charset="0"/>
                    <a:sym typeface="Gill Sans MT" pitchFamily="34" charset="0"/>
                  </a:rPr>
                  <a:t>2</a:t>
                </a:r>
                <a:endParaRPr lang="es-ES" altLang="es-ES_tradnl">
                  <a:latin typeface="Gill Sans MT" pitchFamily="34" charset="0"/>
                  <a:sym typeface="Gill Sans MT" pitchFamily="34" charset="0"/>
                </a:endParaRPr>
              </a:p>
            </p:txBody>
          </p:sp>
        </p:grpSp>
      </p:grpSp>
      <p:grpSp>
        <p:nvGrpSpPr>
          <p:cNvPr id="6149" name="Group 12"/>
          <p:cNvGrpSpPr>
            <a:grpSpLocks/>
          </p:cNvGrpSpPr>
          <p:nvPr/>
        </p:nvGrpSpPr>
        <p:grpSpPr bwMode="auto">
          <a:xfrm>
            <a:off x="195263" y="4572000"/>
            <a:ext cx="6010275" cy="1033463"/>
            <a:chOff x="0" y="0"/>
            <a:chExt cx="6010777" cy="1033463"/>
          </a:xfrm>
        </p:grpSpPr>
        <p:sp>
          <p:nvSpPr>
            <p:cNvPr id="6154" name="AutoShape 13"/>
            <p:cNvSpPr>
              <a:spLocks/>
            </p:cNvSpPr>
            <p:nvPr/>
          </p:nvSpPr>
          <p:spPr bwMode="auto">
            <a:xfrm>
              <a:off x="446696" y="122076"/>
              <a:ext cx="5564081" cy="911387"/>
            </a:xfrm>
            <a:custGeom>
              <a:avLst/>
              <a:gdLst>
                <a:gd name="T0" fmla="*/ 716643587 w 21600"/>
                <a:gd name="T1" fmla="*/ 19227481 h 21600"/>
                <a:gd name="T2" fmla="*/ 716643587 w 21600"/>
                <a:gd name="T3" fmla="*/ 19227481 h 21600"/>
                <a:gd name="T4" fmla="*/ 716643587 w 21600"/>
                <a:gd name="T5" fmla="*/ 19227481 h 21600"/>
                <a:gd name="T6" fmla="*/ 716643587 w 21600"/>
                <a:gd name="T7" fmla="*/ 19227481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3602"/>
                  </a:moveTo>
                  <a:cubicBezTo>
                    <a:pt x="0" y="1614"/>
                    <a:pt x="264" y="2"/>
                    <a:pt x="590" y="2"/>
                  </a:cubicBezTo>
                  <a:lnTo>
                    <a:pt x="10668" y="2"/>
                  </a:lnTo>
                  <a:lnTo>
                    <a:pt x="17699" y="2"/>
                  </a:lnTo>
                  <a:cubicBezTo>
                    <a:pt x="18025" y="2"/>
                    <a:pt x="18289" y="1614"/>
                    <a:pt x="18289" y="3602"/>
                  </a:cubicBezTo>
                  <a:lnTo>
                    <a:pt x="21600" y="0"/>
                  </a:lnTo>
                  <a:lnTo>
                    <a:pt x="18289" y="9001"/>
                  </a:lnTo>
                  <a:lnTo>
                    <a:pt x="18289" y="18000"/>
                  </a:lnTo>
                  <a:cubicBezTo>
                    <a:pt x="18289" y="19988"/>
                    <a:pt x="18025" y="21600"/>
                    <a:pt x="17699" y="21600"/>
                  </a:cubicBezTo>
                  <a:lnTo>
                    <a:pt x="590" y="21600"/>
                  </a:lnTo>
                  <a:cubicBezTo>
                    <a:pt x="264" y="21600"/>
                    <a:pt x="0" y="19988"/>
                    <a:pt x="0" y="18000"/>
                  </a:cubicBezTo>
                  <a:lnTo>
                    <a:pt x="0" y="3602"/>
                  </a:lnTo>
                  <a:close/>
                </a:path>
              </a:pathLst>
            </a:custGeom>
            <a:solidFill>
              <a:srgbClr val="FFFFFF"/>
            </a:solidFill>
            <a:ln w="25400">
              <a:solidFill>
                <a:srgbClr val="CC0000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155" name="Group 14"/>
            <p:cNvGrpSpPr>
              <a:grpSpLocks/>
            </p:cNvGrpSpPr>
            <p:nvPr/>
          </p:nvGrpSpPr>
          <p:grpSpPr bwMode="auto">
            <a:xfrm>
              <a:off x="0" y="0"/>
              <a:ext cx="550580" cy="615681"/>
              <a:chOff x="0" y="-1"/>
              <a:chExt cx="550580" cy="615682"/>
            </a:xfrm>
          </p:grpSpPr>
          <p:sp>
            <p:nvSpPr>
              <p:cNvPr id="7183" name="AutoShape 15"/>
              <p:cNvSpPr>
                <a:spLocks/>
              </p:cNvSpPr>
              <p:nvPr/>
            </p:nvSpPr>
            <p:spPr bwMode="auto">
              <a:xfrm>
                <a:off x="0" y="-1"/>
                <a:ext cx="550908" cy="615951"/>
              </a:xfrm>
              <a:custGeom>
                <a:avLst/>
                <a:gdLst>
                  <a:gd name="T0" fmla="+- 0 10800 961"/>
                  <a:gd name="T1" fmla="*/ T0 w 19679"/>
                  <a:gd name="T2" fmla="+- 0 10800 961"/>
                  <a:gd name="T3" fmla="*/ 10800 h 19679"/>
                  <a:gd name="T4" fmla="+- 0 10800 961"/>
                  <a:gd name="T5" fmla="*/ T4 w 19679"/>
                  <a:gd name="T6" fmla="+- 0 10800 961"/>
                  <a:gd name="T7" fmla="*/ 10800 h 19679"/>
                  <a:gd name="T8" fmla="+- 0 10800 961"/>
                  <a:gd name="T9" fmla="*/ T8 w 19679"/>
                  <a:gd name="T10" fmla="+- 0 10800 961"/>
                  <a:gd name="T11" fmla="*/ 10800 h 19679"/>
                  <a:gd name="T12" fmla="+- 0 10800 961"/>
                  <a:gd name="T13" fmla="*/ T12 w 19679"/>
                  <a:gd name="T14" fmla="+- 0 10800 961"/>
                  <a:gd name="T15" fmla="*/ 10800 h 1967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679" h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CC0000"/>
              </a:soli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blurRad="12700" dist="20000" dir="5400000" algn="ctr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/>
              <a:lstStyle>
                <a:lvl1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defTabSz="1042988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4572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9144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13716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1828800" indent="1828800" defTabSz="1042988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 algn="ctr">
                  <a:defRPr/>
                </a:pPr>
                <a:endParaRPr lang="es-ES" altLang="es-ES_tradnl" sz="2400" b="1" dirty="0" smtClean="0">
                  <a:solidFill>
                    <a:srgbClr val="FFFFFF"/>
                  </a:solidFill>
                  <a:latin typeface="Gill Sans MT" charset="0"/>
                  <a:sym typeface="Gill Sans MT" charset="0"/>
                </a:endParaRPr>
              </a:p>
            </p:txBody>
          </p:sp>
          <p:sp>
            <p:nvSpPr>
              <p:cNvPr id="6157" name="Rectangle 16"/>
              <p:cNvSpPr>
                <a:spLocks/>
              </p:cNvSpPr>
              <p:nvPr/>
            </p:nvSpPr>
            <p:spPr bwMode="auto">
              <a:xfrm>
                <a:off x="80630" y="90163"/>
                <a:ext cx="389319" cy="461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>
                <a:spAutoFit/>
              </a:bodyPr>
              <a:lstStyle>
                <a:lvl1pPr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marL="742950" indent="-28575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marL="1143000" indent="-22860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marL="1600200" indent="-22860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marL="2057400" indent="-228600" defTabSz="1042988" eaLnBrk="0"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25146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29718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34290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3886200" indent="-228600" defTabSz="10429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s-ES" altLang="es-ES_tradnl" sz="2400" b="1">
                    <a:solidFill>
                      <a:srgbClr val="FFFFFF"/>
                    </a:solidFill>
                    <a:latin typeface="Gill Sans MT" pitchFamily="34" charset="0"/>
                    <a:sym typeface="Gill Sans MT" pitchFamily="34" charset="0"/>
                  </a:rPr>
                  <a:t>3</a:t>
                </a:r>
                <a:endParaRPr lang="es-ES" altLang="es-ES_tradnl">
                  <a:latin typeface="Gill Sans MT" pitchFamily="34" charset="0"/>
                  <a:sym typeface="Gill Sans MT" pitchFamily="34" charset="0"/>
                </a:endParaRPr>
              </a:p>
            </p:txBody>
          </p:sp>
        </p:grpSp>
      </p:grpSp>
      <p:sp>
        <p:nvSpPr>
          <p:cNvPr id="6150" name="Rectangle 17"/>
          <p:cNvSpPr>
            <a:spLocks/>
          </p:cNvSpPr>
          <p:nvPr/>
        </p:nvSpPr>
        <p:spPr bwMode="auto">
          <a:xfrm>
            <a:off x="725488" y="1498600"/>
            <a:ext cx="4572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sz="2000" dirty="0"/>
              <a:t>¿</a:t>
            </a:r>
            <a:r>
              <a:rPr lang="es-ES" altLang="es-ES_tradnl" sz="2000" dirty="0">
                <a:latin typeface="Calibri" pitchFamily="34" charset="0"/>
                <a:sym typeface="Calibri" pitchFamily="34" charset="0"/>
              </a:rPr>
              <a:t>Por qué es </a:t>
            </a:r>
            <a:r>
              <a:rPr lang="es-ES" altLang="es-ES_tradnl" sz="2000" dirty="0" smtClean="0">
                <a:latin typeface="Calibri" pitchFamily="34" charset="0"/>
                <a:sym typeface="Calibri" pitchFamily="34" charset="0"/>
              </a:rPr>
              <a:t>necesario cambiar </a:t>
            </a:r>
            <a:r>
              <a:rPr lang="es-ES" altLang="es-ES_tradnl" sz="2000" dirty="0">
                <a:latin typeface="Calibri" pitchFamily="34" charset="0"/>
                <a:sym typeface="Calibri" pitchFamily="34" charset="0"/>
              </a:rPr>
              <a:t>la OPV trivalente por la OPV bivalente a escala mundial?</a:t>
            </a:r>
            <a:endParaRPr lang="es-ES" altLang="es-ES_tradnl" sz="2000" dirty="0"/>
          </a:p>
        </p:txBody>
      </p:sp>
      <p:sp>
        <p:nvSpPr>
          <p:cNvPr id="6151" name="Rectangle 18"/>
          <p:cNvSpPr>
            <a:spLocks/>
          </p:cNvSpPr>
          <p:nvPr/>
        </p:nvSpPr>
        <p:spPr bwMode="auto">
          <a:xfrm>
            <a:off x="782638" y="3287713"/>
            <a:ext cx="443743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sz="2000" dirty="0">
                <a:latin typeface="Calibri" pitchFamily="34" charset="0"/>
                <a:sym typeface="Calibri" pitchFamily="34" charset="0"/>
              </a:rPr>
              <a:t>¿Cuál es la función de los trabajadores de salud?</a:t>
            </a:r>
          </a:p>
        </p:txBody>
      </p:sp>
      <p:sp>
        <p:nvSpPr>
          <p:cNvPr id="6152" name="Rectangle 19"/>
          <p:cNvSpPr>
            <a:spLocks/>
          </p:cNvSpPr>
          <p:nvPr/>
        </p:nvSpPr>
        <p:spPr bwMode="auto">
          <a:xfrm>
            <a:off x="749300" y="4732338"/>
            <a:ext cx="457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sz="2000" dirty="0"/>
              <a:t>¿</a:t>
            </a:r>
            <a:r>
              <a:rPr lang="es-ES" altLang="es-ES_tradnl" sz="2000" dirty="0">
                <a:latin typeface="Calibri" pitchFamily="34" charset="0"/>
                <a:sym typeface="Calibri" pitchFamily="34" charset="0"/>
              </a:rPr>
              <a:t>Cuáles son los mensajes fundamentales relacionados</a:t>
            </a:r>
            <a:r>
              <a:rPr lang="es-ES" altLang="es-ES_tradnl" sz="2000" dirty="0"/>
              <a:t> </a:t>
            </a:r>
            <a:r>
              <a:rPr lang="es-ES" altLang="es-ES_tradnl" sz="2000" dirty="0">
                <a:latin typeface="Calibri" pitchFamily="34" charset="0"/>
                <a:sym typeface="Calibri" pitchFamily="34" charset="0"/>
              </a:rPr>
              <a:t>con este cambio?</a:t>
            </a:r>
            <a:endParaRPr lang="es-ES" altLang="es-ES_tradnl" dirty="0"/>
          </a:p>
        </p:txBody>
      </p:sp>
      <p:sp>
        <p:nvSpPr>
          <p:cNvPr id="7188" name="Rectangle 20"/>
          <p:cNvSpPr>
            <a:spLocks/>
          </p:cNvSpPr>
          <p:nvPr/>
        </p:nvSpPr>
        <p:spPr bwMode="auto">
          <a:xfrm>
            <a:off x="28575" y="100013"/>
            <a:ext cx="9144000" cy="109855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Este módulo de capacitación responderá </a:t>
            </a:r>
            <a:b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a las siguientes</a:t>
            </a:r>
            <a:r>
              <a:rPr lang="es-ES" altLang="es-ES_tradnl" sz="2500" dirty="0" smtClean="0">
                <a:solidFill>
                  <a:srgbClr val="000066"/>
                </a:solidFill>
              </a:rPr>
              <a:t> </a:t>
            </a: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preguntas:</a:t>
            </a:r>
            <a:r>
              <a:rPr lang="es-ES" altLang="es-ES_tradnl" sz="36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</a:t>
            </a:r>
            <a:endParaRPr lang="es-ES" altLang="es-ES_tradnl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/>
          </p:cNvSpPr>
          <p:nvPr/>
        </p:nvSpPr>
        <p:spPr bwMode="auto">
          <a:xfrm>
            <a:off x="306388" y="2249488"/>
            <a:ext cx="822642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91281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/>
            <a:r>
              <a:rPr lang="es-ES" altLang="es-ES_tradnl" sz="3600" b="1" dirty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  <a:t>La erradicación de la poliomielitis </a:t>
            </a:r>
            <a:br>
              <a:rPr lang="es-ES" altLang="es-ES_tradnl" sz="3600" b="1" dirty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</a:br>
            <a:r>
              <a:rPr lang="es-ES" altLang="es-ES_tradnl" sz="3600" b="1" dirty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  <a:t>y el </a:t>
            </a:r>
            <a:r>
              <a:rPr lang="es-ES" altLang="es-ES_tradnl" sz="3600" b="1" i="1" dirty="0" smtClean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  <a:t>Switch </a:t>
            </a:r>
            <a:r>
              <a:rPr lang="es-ES" altLang="es-ES_tradnl" sz="3600" b="1" dirty="0" smtClean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  <a:t>o el cambio </a:t>
            </a:r>
            <a:r>
              <a:rPr lang="es-ES" altLang="es-ES_tradnl" sz="3600" b="1" dirty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  <a:t>de </a:t>
            </a:r>
            <a:endParaRPr lang="es-ES" altLang="es-ES_tradnl" sz="3600" b="1" dirty="0" smtClean="0">
              <a:solidFill>
                <a:srgbClr val="002060"/>
              </a:solidFill>
              <a:latin typeface="Gill Sans MT" pitchFamily="34" charset="0"/>
              <a:sym typeface="Gill Sans MT" pitchFamily="34" charset="0"/>
            </a:endParaRPr>
          </a:p>
          <a:p>
            <a:pPr algn="ctr" eaLnBrk="1"/>
            <a:r>
              <a:rPr lang="es-ES" altLang="es-ES_tradnl" sz="3600" b="1" dirty="0" smtClean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  <a:t>la </a:t>
            </a:r>
            <a:r>
              <a:rPr lang="es-ES" altLang="es-ES_tradnl" sz="3600" b="1" dirty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  <a:t>OPV trivalente </a:t>
            </a:r>
            <a:br>
              <a:rPr lang="es-ES" altLang="es-ES_tradnl" sz="3600" b="1" dirty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</a:br>
            <a:r>
              <a:rPr lang="es-ES" altLang="es-ES_tradnl" sz="3600" b="1" dirty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  <a:t>por la OPV </a:t>
            </a:r>
            <a:r>
              <a:rPr lang="es-ES" altLang="es-ES_tradnl" sz="3600" b="1" dirty="0" smtClean="0">
                <a:solidFill>
                  <a:srgbClr val="002060"/>
                </a:solidFill>
                <a:latin typeface="Gill Sans MT" pitchFamily="34" charset="0"/>
                <a:sym typeface="Gill Sans MT" pitchFamily="34" charset="0"/>
              </a:rPr>
              <a:t>bivalente</a:t>
            </a:r>
            <a:endParaRPr lang="es-ES" altLang="es-ES_tradnl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/>
          </p:cNvSpPr>
          <p:nvPr/>
        </p:nvSpPr>
        <p:spPr bwMode="auto">
          <a:xfrm>
            <a:off x="379413" y="1447800"/>
            <a:ext cx="8080375" cy="41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marL="411163" indent="-411163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Los esfuerzos de vacunación han reducido el número de casos de poliomielitis a nivel mundial en más de 99</a:t>
            </a:r>
            <a:r>
              <a:rPr lang="es-ES" altLang="es-ES_tradnl" sz="2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%, 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durante los dos últimos decenios.</a:t>
            </a:r>
            <a:b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6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transición de la OPV trivalente a la OPV bivalente forma parte de la estrategia de erradicación de la poliomielitis. </a:t>
            </a:r>
          </a:p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endParaRPr lang="es-ES" altLang="es-ES_tradnl" sz="16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i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Hay tres tipos de virus de la poliomielitis: </a:t>
            </a:r>
            <a:br>
              <a:rPr lang="es-ES" altLang="es-ES_tradnl" sz="2400" i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400" i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1, 2 y 3. El último </a:t>
            </a:r>
            <a:r>
              <a:rPr lang="es-ES" altLang="es-ES_tradnl" sz="2400" i="1" dirty="0" err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poliovirus</a:t>
            </a:r>
            <a:r>
              <a:rPr lang="es-ES" altLang="es-ES_tradnl" sz="2400" i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salvaje </a:t>
            </a:r>
            <a:br>
              <a:rPr lang="es-ES" altLang="es-ES_tradnl" sz="2400" i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400" i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de tipo 2 se detectó en 1999.</a:t>
            </a:r>
            <a:br>
              <a:rPr lang="es-ES" altLang="es-ES_tradnl" sz="2400" i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16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endParaRPr lang="es-ES" altLang="es-ES_tradnl" sz="24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</p:txBody>
      </p:sp>
      <p:pic>
        <p:nvPicPr>
          <p:cNvPr id="8195" name="Picture 2" descr="image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13" y="4124325"/>
            <a:ext cx="2870200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3" name="Rectangle 3"/>
          <p:cNvSpPr>
            <a:spLocks/>
          </p:cNvSpPr>
          <p:nvPr/>
        </p:nvSpPr>
        <p:spPr bwMode="auto">
          <a:xfrm>
            <a:off x="28575" y="374650"/>
            <a:ext cx="9144000" cy="549275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erradicación de la poliomielitis se acerca</a:t>
            </a:r>
            <a:endParaRPr lang="es-ES" altLang="es-ES_tradnl" dirty="0" smtClean="0"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28575" y="163810"/>
            <a:ext cx="9144000" cy="92333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0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Durante </a:t>
            </a:r>
            <a:r>
              <a:rPr lang="es-ES" altLang="es-ES_tradnl" sz="30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l</a:t>
            </a:r>
            <a:r>
              <a:rPr lang="es-ES" altLang="es-ES_tradnl" sz="30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a fase actual de la erradicación de la polio </a:t>
            </a:r>
            <a:br>
              <a:rPr lang="es-ES" altLang="es-ES_tradnl" sz="30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0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se necesitan tanto la OPV como la IPV</a:t>
            </a:r>
            <a:endParaRPr lang="es-ES" altLang="es-ES_tradnl" sz="3000" dirty="0" smtClean="0"/>
          </a:p>
        </p:txBody>
      </p:sp>
      <p:graphicFrame>
        <p:nvGraphicFramePr>
          <p:cNvPr id="11324" name="Group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172273"/>
              </p:ext>
            </p:extLst>
          </p:nvPr>
        </p:nvGraphicFramePr>
        <p:xfrm>
          <a:off x="207963" y="1341438"/>
          <a:ext cx="8742362" cy="4721225"/>
        </p:xfrm>
        <a:graphic>
          <a:graphicData uri="http://schemas.openxmlformats.org/drawingml/2006/table">
            <a:tbl>
              <a:tblPr/>
              <a:tblGrid>
                <a:gridCol w="4129087"/>
                <a:gridCol w="4613275"/>
              </a:tblGrid>
              <a:tr h="883974"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Vacuna oral contra la poliomielitis (OPV)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Vacuna inactivada contra la poliomielitis (IPV)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619169"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Administrada en gotas.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Administrada en inyección.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</a:tr>
              <a:tr h="533438"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Contiene virus vivos, debilitados.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Contiene virus muertos.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</a:tr>
              <a:tr h="841434"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Proporciona inmunidad a través del intestino e inmunidad colectiva asociada.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Proporciona inmunidad a través de la sangre.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</a:tr>
              <a:tr h="914456">
                <a:tc>
                  <a:txBody>
                    <a:bodyPr/>
                    <a:lstStyle>
                      <a:lvl1pPr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defTabSz="8001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defTabSz="8001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defTabSz="8001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defTabSz="8001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8001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La OPV </a:t>
                      </a:r>
                      <a:r>
                        <a:rPr kumimoji="0" lang="es-ES" altLang="es-ES_tradnl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trivalente</a:t>
                      </a: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 (tOPV) protege </a:t>
                      </a:r>
                      <a:b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</a:b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frente a los tipos 1, 2 y 3.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Debe usarse en todos los calendarios </a:t>
                      </a:r>
                      <a:b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</a:b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de vacunación de rutina a escala mundial </a:t>
                      </a:r>
                      <a:b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</a:b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a finales del 2015.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</a:tr>
              <a:tr h="928754">
                <a:tc>
                  <a:txBody>
                    <a:bodyPr/>
                    <a:lstStyle>
                      <a:lvl1pPr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 defTabSz="8001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defTabSz="8001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defTabSz="8001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defTabSz="8001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defTabSz="8001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8001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La OPV </a:t>
                      </a:r>
                      <a:r>
                        <a:rPr kumimoji="0" lang="es-ES" altLang="es-ES_tradnl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bivalente</a:t>
                      </a: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 (bOPV) protege </a:t>
                      </a:r>
                      <a:b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</a:b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frente a los tipos 1 y 3.</a:t>
                      </a: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0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1pPr>
                      <a:lvl2pPr marL="457200" indent="-2286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125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2pPr>
                      <a:lvl3pPr marL="682625" indent="-225425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3pPr>
                      <a:lvl4pPr marL="779463" indent="-144463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4pPr>
                      <a:lvl5pPr marL="977900" indent="-177800">
                        <a:lnSpc>
                          <a:spcPts val="2600"/>
                        </a:lnSpc>
                        <a:spcBef>
                          <a:spcPts val="400"/>
                        </a:spcBef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5pPr>
                      <a:lvl6pPr marL="14351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6pPr>
                      <a:lvl7pPr marL="18923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7pPr>
                      <a:lvl8pPr marL="23495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8pPr>
                      <a:lvl9pPr marL="2806700" indent="-177800" fontAlgn="base" hangingPunct="0">
                        <a:lnSpc>
                          <a:spcPts val="26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C0504D"/>
                        </a:buClr>
                        <a:buSzPct val="90000"/>
                        <a:buFont typeface="Wingdings" pitchFamily="2" charset="2"/>
                        <a:defRPr sz="12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  <a:sym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Calibri" pitchFamily="34" charset="0"/>
                        </a:rPr>
                        <a:t>La IPV protege frente a los tipos 1, 2 y 3</a:t>
                      </a:r>
                      <a:endParaRPr kumimoji="0" lang="es-ES" alt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45716" marR="45716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/>
          </p:cNvSpPr>
          <p:nvPr/>
        </p:nvSpPr>
        <p:spPr bwMode="auto">
          <a:xfrm>
            <a:off x="341313" y="1470025"/>
            <a:ext cx="84963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OPV contiene</a:t>
            </a:r>
            <a:r>
              <a:rPr lang="es-ES" altLang="es-ES_tradnl" dirty="0"/>
              <a:t>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virus</a:t>
            </a:r>
            <a:r>
              <a:rPr lang="es-ES" altLang="es-ES_tradnl" dirty="0"/>
              <a:t> 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vivos pero</a:t>
            </a:r>
            <a:r>
              <a:rPr lang="es-ES" altLang="es-ES_tradnl" dirty="0"/>
              <a:t>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debilitados, y </a:t>
            </a:r>
            <a:r>
              <a:rPr lang="es-ES" altLang="es-ES_tradnl" sz="2400" b="1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en </a:t>
            </a:r>
            <a:r>
              <a:rPr lang="es-ES" altLang="es-ES_tradnl" sz="24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casos muy raros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puede causar </a:t>
            </a:r>
            <a:r>
              <a:rPr lang="es-ES" altLang="es-ES_tradnl" sz="2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parálisis: </a:t>
            </a:r>
            <a:endParaRPr lang="es-ES" altLang="es-ES_tradnl" sz="24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/>
            <a:endParaRPr lang="es-ES" altLang="es-ES_tradnl" sz="14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/>
            <a:endParaRPr lang="es-ES" altLang="es-ES_tradnl" sz="16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Poliomielitis paralítica asociada a la vacuna (VAPP):</a:t>
            </a:r>
            <a:r>
              <a:rPr lang="es-ES" altLang="es-ES_tradnl" dirty="0"/>
              <a:t> 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Se calcula que anualmente se producen unos 250-500 casos en todo el mundo. </a:t>
            </a:r>
          </a:p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endParaRPr lang="es-ES" altLang="es-ES_tradnl" sz="24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Poliomielitis causada por poliovirus circulante derivado de la vacuna (cVDPV): 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Desde el 2005, ha habido más de 670 casos de poliomielitis paralítica por poliovirus circulante de tipo 2 derivado de la vacuna (cVDPV2). </a:t>
            </a:r>
          </a:p>
          <a:p>
            <a:pPr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endParaRPr lang="es-ES" altLang="es-ES_tradnl" sz="24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28575" y="401638"/>
            <a:ext cx="9144000" cy="493712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2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¿</a:t>
            </a:r>
            <a:r>
              <a:rPr lang="es-ES" altLang="es-ES_tradnl" sz="32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Por qué con el tiempo dejaremos de usar la OPV?</a:t>
            </a:r>
            <a:endParaRPr lang="es-ES" altLang="es-ES_tradnl" sz="3200" dirty="0" smtClean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/>
          </p:cNvSpPr>
          <p:nvPr/>
        </p:nvSpPr>
        <p:spPr bwMode="auto">
          <a:xfrm>
            <a:off x="381000" y="1295400"/>
            <a:ext cx="8534400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473075" indent="-473075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/>
            <a:r>
              <a:rPr lang="es-ES" altLang="es-ES_tradnl" sz="2200" b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Para erradicar plenamente la poliomielitis, tenemos que eliminar la poliomielitis paralítica asociada a la vacuna y los poliovirus circulantes derivados de la vacuna: </a:t>
            </a:r>
          </a:p>
          <a:p>
            <a:pPr lvl="1"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20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Eliminando gradualmente la OPV.</a:t>
            </a:r>
          </a:p>
          <a:p>
            <a:pPr lvl="1"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20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Comenzando por retirar el componente de tipo 2 de la tOPV.</a:t>
            </a:r>
          </a:p>
          <a:p>
            <a:pPr eaLnBrk="1"/>
            <a:r>
              <a:rPr lang="es-ES" altLang="es-ES_tradnl" sz="2200" b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Los riesgos asociados al componente de tipo 2 de la tOPV son ahora superiores a los beneficios</a:t>
            </a:r>
            <a:r>
              <a:rPr lang="es-ES" altLang="es-ES_tradnl" sz="220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: </a:t>
            </a:r>
          </a:p>
          <a:p>
            <a:pPr lvl="1"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20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El componente de tipo 2 de la tOPV causa cerca de 40% de los casos de poliomielitis paralítica asociada a la vacuna y más de 90% de los poliovirus circulantes derivados de la vacuna.</a:t>
            </a:r>
          </a:p>
          <a:p>
            <a:pPr lvl="1" eaLnBrk="1"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20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El componente de tipo 2 de la tOPV interfiere en la respuesta inmunitaria a los tipos 1 y 3.</a:t>
            </a:r>
          </a:p>
          <a:p>
            <a:pPr eaLnBrk="1"/>
            <a:r>
              <a:rPr lang="es-ES" altLang="es-ES_tradnl" b="1" i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Recuerde que el último caso de poliomielitis causado por un poliovirus salvaje de tipo 2 se detectó en 1999.</a:t>
            </a:r>
            <a:r>
              <a:rPr lang="es-ES" altLang="es-ES_tradnl" b="1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</a:t>
            </a:r>
          </a:p>
        </p:txBody>
      </p:sp>
      <p:sp>
        <p:nvSpPr>
          <p:cNvPr id="13314" name="Rectangle 2"/>
          <p:cNvSpPr>
            <a:spLocks/>
          </p:cNvSpPr>
          <p:nvPr/>
        </p:nvSpPr>
        <p:spPr bwMode="auto">
          <a:xfrm>
            <a:off x="28575" y="100013"/>
            <a:ext cx="9144000" cy="109855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Un paso importante en el esfuerzo </a:t>
            </a:r>
            <a:b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para erradicar la</a:t>
            </a:r>
            <a:r>
              <a:rPr lang="es-ES" altLang="es-ES_tradnl" sz="2500" dirty="0" smtClean="0">
                <a:solidFill>
                  <a:srgbClr val="000066"/>
                </a:solidFill>
              </a:rPr>
              <a:t> </a:t>
            </a:r>
            <a:r>
              <a:rPr lang="es-ES" altLang="es-ES_tradnl" sz="3600" b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poliomielitis</a:t>
            </a:r>
            <a:endParaRPr lang="es-ES" altLang="es-ES_tradnl" dirty="0" smtClean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28575" y="252413"/>
            <a:ext cx="9144000" cy="793750"/>
          </a:xfrm>
          <a:prstGeom prst="rect">
            <a:avLst/>
          </a:prstGeom>
          <a:noFill/>
          <a:ln>
            <a:noFill/>
          </a:ln>
          <a:effectLst>
            <a:outerShdw blurRad="12700" dist="17961" dir="2700000" algn="ctr" rotWithShape="0">
              <a:srgbClr val="96CCEE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912813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4572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9144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13716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1828800" indent="1828800" defTabSz="912813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defRPr/>
            </a:pPr>
            <a:r>
              <a:rPr lang="es-ES" altLang="es-ES_tradnl" sz="2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Erradicación de la poliomielitis: Plan Estratégico </a:t>
            </a:r>
            <a:br>
              <a:rPr lang="es-ES" altLang="es-ES_tradnl" sz="2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</a:br>
            <a:r>
              <a:rPr lang="es-ES" altLang="es-ES_tradnl" sz="2600" b="1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para la Erradicación de la Poliomielitis y la Fase Final</a:t>
            </a: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323528" y="1502548"/>
            <a:ext cx="8496943" cy="4302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45720" rIns="45720">
            <a:spAutoFit/>
          </a:bodyPr>
          <a:lstStyle>
            <a:lvl1pPr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eaLnBrk="1">
              <a:lnSpc>
                <a:spcPct val="95000"/>
              </a:lnSpc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En el 2013, la Organización Mundial de la Salud (OMS) desarrolló el</a:t>
            </a:r>
            <a:r>
              <a:rPr lang="es-ES" altLang="es-ES_tradnl" dirty="0"/>
              <a:t> </a:t>
            </a:r>
            <a:r>
              <a:rPr lang="es-ES" altLang="es-ES_tradnl" sz="2400" b="1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Plan Estratégico para la Erradicación de la Poliomielitis y la Fase Final 2013-2018.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Este plan mundial recomienda: </a:t>
            </a:r>
            <a:b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</a:br>
            <a:endParaRPr lang="es-ES" altLang="es-ES_tradnl" sz="2400" dirty="0">
              <a:solidFill>
                <a:srgbClr val="000066"/>
              </a:solidFill>
              <a:latin typeface="Calibri" pitchFamily="34" charset="0"/>
              <a:sym typeface="Calibri" pitchFamily="34" charset="0"/>
            </a:endParaRPr>
          </a:p>
          <a:p>
            <a:pPr eaLnBrk="1">
              <a:lnSpc>
                <a:spcPct val="95000"/>
              </a:lnSpc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La retirada de la OPV en todo el mundo, comenzando por el componente de tipo 2 en abril del 2016 (“el </a:t>
            </a:r>
            <a:r>
              <a:rPr lang="es-ES" altLang="es-ES_tradnl" sz="2400" i="1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Switch</a:t>
            </a:r>
            <a:r>
              <a:rPr lang="es-ES" altLang="es-ES_tradnl" sz="2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” o el cambio de 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la tOPV por la bOPV).</a:t>
            </a:r>
          </a:p>
          <a:p>
            <a:pPr eaLnBrk="1">
              <a:lnSpc>
                <a:spcPct val="95000"/>
              </a:lnSpc>
              <a:buClr>
                <a:srgbClr val="000066"/>
              </a:buClr>
              <a:buSzPct val="100000"/>
              <a:buFont typeface="Arial" pitchFamily="34" charset="0"/>
              <a:buNone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</a:t>
            </a:r>
          </a:p>
          <a:p>
            <a:pPr eaLnBrk="1">
              <a:lnSpc>
                <a:spcPct val="95000"/>
              </a:lnSpc>
              <a:buClr>
                <a:srgbClr val="000066"/>
              </a:buClr>
              <a:buSzPct val="100000"/>
              <a:buFont typeface="Arial" pitchFamily="34" charset="0"/>
              <a:buChar char="•"/>
            </a:pP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 La introducción de la IPV en la vacunación de </a:t>
            </a:r>
            <a:r>
              <a:rPr lang="es-ES" altLang="es-ES_tradnl" sz="2400" dirty="0" smtClean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rutina, </a:t>
            </a:r>
            <a:r>
              <a:rPr lang="es-ES" altLang="es-ES_tradnl" sz="2400" dirty="0">
                <a:solidFill>
                  <a:srgbClr val="000066"/>
                </a:solidFill>
                <a:latin typeface="Calibri" pitchFamily="34" charset="0"/>
                <a:sym typeface="Calibri" pitchFamily="34" charset="0"/>
              </a:rPr>
              <a:t>antes del cambio de la tOPV por la</a:t>
            </a:r>
            <a:r>
              <a:rPr lang="es-ES" altLang="es-ES_tradnl" dirty="0"/>
              <a:t> </a:t>
            </a:r>
            <a:r>
              <a:rPr lang="es-ES" altLang="es-ES_tradnl" sz="2400" dirty="0" err="1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2400" dirty="0" smtClean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, 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para mantener la protección frente a los 3 tipos de poliovirus, principalmente, contra el poliovirus tipo 2, una vez que la </a:t>
            </a:r>
            <a:r>
              <a:rPr lang="es-ES" altLang="es-ES_tradnl" sz="2400" dirty="0" err="1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bOPV</a:t>
            </a:r>
            <a:r>
              <a:rPr lang="es-ES" altLang="es-ES_tradnl" sz="2400" dirty="0">
                <a:solidFill>
                  <a:srgbClr val="002060"/>
                </a:solidFill>
                <a:latin typeface="Calibri" pitchFamily="34" charset="0"/>
                <a:sym typeface="Calibri" pitchFamily="34" charset="0"/>
              </a:rPr>
              <a:t> no protege contra este serotipo.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bevel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_tradnl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  <a:sym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bevel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_tradnl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  <a:sym typeface="Arial" pitchFamily="34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Default - Blank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Default - 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bevel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_tradnl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  <a:sym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bevel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_tradnl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  <a:sym typeface="Arial" pitchFamily="34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1_Default - Blank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Default - 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bevel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_tradnl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  <a:sym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bevel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_tradnl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  <a:sym typeface="Arial" pitchFamily="34" charset="0"/>
          </a:defRPr>
        </a:defPPr>
      </a:lst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2508</Words>
  <Application>Microsoft Office PowerPoint</Application>
  <PresentationFormat>Presentación en pantalla (4:3)</PresentationFormat>
  <Paragraphs>288</Paragraphs>
  <Slides>26</Slides>
  <Notes>26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26</vt:i4>
      </vt:variant>
    </vt:vector>
  </HeadingPairs>
  <TitlesOfParts>
    <vt:vector size="36" baseType="lpstr">
      <vt:lpstr>Arial</vt:lpstr>
      <vt:lpstr>Arial Narrow</vt:lpstr>
      <vt:lpstr>Calibri</vt:lpstr>
      <vt:lpstr>Gill Sans MT</vt:lpstr>
      <vt:lpstr>Helvetica</vt:lpstr>
      <vt:lpstr>Helvetica Neue</vt:lpstr>
      <vt:lpstr>Wingdings</vt:lpstr>
      <vt:lpstr>Default</vt:lpstr>
      <vt:lpstr>Default - Blank</vt:lpstr>
      <vt:lpstr>1_Default - Blank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Final del módulo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Lozano, Ms. Maria Fernanda (WDC)</dc:creator>
  <cp:lastModifiedBy>Gabi Dari Feki Facu</cp:lastModifiedBy>
  <cp:revision>34</cp:revision>
  <dcterms:modified xsi:type="dcterms:W3CDTF">2018-01-23T10:32:36Z</dcterms:modified>
</cp:coreProperties>
</file>