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490" r:id="rId2"/>
    <p:sldId id="319" r:id="rId3"/>
    <p:sldId id="325" r:id="rId4"/>
    <p:sldId id="366" r:id="rId5"/>
    <p:sldId id="369" r:id="rId6"/>
    <p:sldId id="455" r:id="rId7"/>
    <p:sldId id="456" r:id="rId8"/>
    <p:sldId id="330" r:id="rId9"/>
    <p:sldId id="288" r:id="rId10"/>
    <p:sldId id="348" r:id="rId11"/>
    <p:sldId id="411" r:id="rId12"/>
    <p:sldId id="332" r:id="rId13"/>
    <p:sldId id="333" r:id="rId14"/>
    <p:sldId id="344" r:id="rId15"/>
    <p:sldId id="489" r:id="rId16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853"/>
  </p:normalViewPr>
  <p:slideViewPr>
    <p:cSldViewPr snapToGrid="0" snapToObjects="1">
      <p:cViewPr varScale="1">
        <p:scale>
          <a:sx n="88" d="100"/>
          <a:sy n="88" d="100"/>
        </p:scale>
        <p:origin x="184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7/31/20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9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1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1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1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5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7/31/20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0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7/31/20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8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7/31/20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5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7/31/20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8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7/31/20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8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7/31/20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8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7/31/20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1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tiff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CE1AED4-C7FF-4468-BF54-4470A0A3E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4C29AA-DBA1-450C-B1E6-5E1B91E3D1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69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DE94FAB-AA60-43B4-A2C3-3A940B9A9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4000">
                <a:schemeClr val="tx1">
                  <a:alpha val="40000"/>
                </a:schemeClr>
              </a:gs>
              <a:gs pos="100000">
                <a:schemeClr val="tx1">
                  <a:alpha val="7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C05CDD2-720C-6F4D-B82A-5859F235E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416721"/>
            <a:ext cx="9144000" cy="1152663"/>
          </a:xfrm>
        </p:spPr>
        <p:txBody>
          <a:bodyPr>
            <a:normAutofit/>
          </a:bodyPr>
          <a:lstStyle/>
          <a:p>
            <a:pPr algn="ctr"/>
            <a:r>
              <a:rPr lang="es-AR" sz="3700">
                <a:solidFill>
                  <a:schemeClr val="bg1"/>
                </a:solidFill>
              </a:rPr>
              <a:t>Infecciones Respiratorias bajas virales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192C633-6F6F-5D46-8F0E-000131C157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36465"/>
            <a:ext cx="9144000" cy="646785"/>
          </a:xfrm>
        </p:spPr>
        <p:txBody>
          <a:bodyPr>
            <a:normAutofit/>
          </a:bodyPr>
          <a:lstStyle/>
          <a:p>
            <a:pPr algn="ctr"/>
            <a:r>
              <a:rPr lang="es-AR">
                <a:solidFill>
                  <a:schemeClr val="bg1"/>
                </a:solidFill>
              </a:rPr>
              <a:t>Parte 2</a:t>
            </a:r>
          </a:p>
        </p:txBody>
      </p:sp>
    </p:spTree>
    <p:extLst>
      <p:ext uri="{BB962C8B-B14F-4D97-AF65-F5344CB8AC3E}">
        <p14:creationId xmlns:p14="http://schemas.microsoft.com/office/powerpoint/2010/main" val="425568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1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17510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778742" y="2133540"/>
            <a:ext cx="3240088" cy="2936875"/>
          </a:xfrm>
          <a:noFill/>
          <a:ln/>
        </p:spPr>
      </p:pic>
      <p:sp>
        <p:nvSpPr>
          <p:cNvPr id="175115" name="Rectangle 11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s-ES"/>
              <a:t>El sarampión es una enfermedad infecciosa aguda grave caracterizada por el triple catarro (conjuntivitis, rinitis, bronquitis) enantema y exantema característico. </a:t>
            </a: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C6D41E22-5E7F-6D4D-A0C2-F7BE21B93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6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277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El período de incubación es de 8 a 12 días. El paciente es infeccioso desde 2 días antes de la clínica respiratoria hasta 4 días después de la aparición del exantema.  </a:t>
            </a:r>
          </a:p>
          <a:p>
            <a:r>
              <a:rPr lang="es-ES"/>
              <a:t>El sarampión es una enfermedad grave en los niños de corta edad, en los desnutridos</a:t>
            </a:r>
          </a:p>
          <a:p>
            <a:r>
              <a:rPr lang="es-ES"/>
              <a:t>Las superinfecciones bacterianas : otitis media, sinusitis, neumonía y sepsis</a:t>
            </a: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B4EA0BE1-0A9C-D24A-BB0C-539FC8500D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6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Un candidato ideal para una vacuna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El único reservorio es el hombre</a:t>
            </a:r>
          </a:p>
          <a:p>
            <a:r>
              <a:rPr lang="es-ES" dirty="0"/>
              <a:t>Un serotipo</a:t>
            </a:r>
          </a:p>
          <a:p>
            <a:r>
              <a:rPr lang="es-ES" dirty="0"/>
              <a:t>Luego de la infección inmunidad permanente</a:t>
            </a: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1B3446C0-41F8-884D-931B-7C2C552F5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1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Puerta de entrada respiratoria y conjuntival</a:t>
            </a:r>
          </a:p>
          <a:p>
            <a:r>
              <a:rPr lang="es-ES" dirty="0"/>
              <a:t>Altamente contagioso</a:t>
            </a:r>
          </a:p>
          <a:p>
            <a:r>
              <a:rPr lang="es-ES" dirty="0"/>
              <a:t>Inhibe la respuesta Th 1</a:t>
            </a:r>
          </a:p>
          <a:p>
            <a:endParaRPr lang="es-ES" dirty="0"/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E8A47476-FBEE-E14D-9D1D-16C4F21237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0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71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s-ES"/>
              <a:t>Se dispone de una vacuna a virus atenuados de sarampión, en la combinación con otras vacunas ( MMR, measles: sarampión, mumps: parotiditis, rubéola) . </a:t>
            </a:r>
          </a:p>
          <a:p>
            <a:pPr>
              <a:lnSpc>
                <a:spcPct val="80000"/>
              </a:lnSpc>
            </a:pPr>
            <a:r>
              <a:rPr lang="es-ES"/>
              <a:t>La administración de la vacuna en en término de las 72 horas del contacto puede brindar protección. </a:t>
            </a:r>
          </a:p>
          <a:p>
            <a:pPr>
              <a:lnSpc>
                <a:spcPct val="80000"/>
              </a:lnSpc>
            </a:pPr>
            <a:r>
              <a:rPr lang="es-ES"/>
              <a:t>La inmunogloblina puede utilizarse hasta los seis días después de la exposición. En el caso de brotes institucionales, todos los pacientes nuevos deben recibir vacuna e inmunoglobulina antisarampionosa. </a:t>
            </a:r>
          </a:p>
        </p:txBody>
      </p:sp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1D1942B2-477E-4146-98FB-1CB67AE34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8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FE2A1D-5AEB-F54A-9DFC-D35048793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Inmunidad de rebaño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4A1C42F-B25A-694C-A5AA-A27C61E13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39617" y="1483398"/>
            <a:ext cx="6442411" cy="5400005"/>
          </a:xfrm>
          <a:prstGeom prst="rect">
            <a:avLst/>
          </a:prstGeom>
        </p:spPr>
      </p:pic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06799614-81DF-454C-9D03-C3A4146B65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4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tx2"/>
                </a:solidFill>
              </a:rPr>
              <a:t>Virus respiratorio </a:t>
            </a:r>
            <a:r>
              <a:rPr lang="es-ES" dirty="0" err="1">
                <a:solidFill>
                  <a:schemeClr val="tx2"/>
                </a:solidFill>
              </a:rPr>
              <a:t>sincicial</a:t>
            </a:r>
            <a:r>
              <a:rPr lang="es-ES" dirty="0">
                <a:solidFill>
                  <a:srgbClr val="FFFF00"/>
                </a:solidFill>
              </a:rPr>
              <a:t>	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Familia Paramixoviridae</a:t>
            </a:r>
          </a:p>
          <a:p>
            <a:r>
              <a:rPr lang="es-ES"/>
              <a:t>Género Pneumovirus</a:t>
            </a:r>
          </a:p>
          <a:p>
            <a:endParaRPr lang="es-ES"/>
          </a:p>
          <a:p>
            <a:r>
              <a:rPr lang="es-ES"/>
              <a:t>Dos tipos antigénicos VRS A y el VRS B</a:t>
            </a: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67E21429-7970-1041-8246-51F3E103BB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8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4FA21CCC-3032-5B43-A5A3-20AF137F0A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5719" y="1773815"/>
            <a:ext cx="9189081" cy="410445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2B95202-98FE-0A4C-BA78-33FAC6249D2B}"/>
              </a:ext>
            </a:extLst>
          </p:cNvPr>
          <p:cNvSpPr txBox="1"/>
          <p:nvPr/>
        </p:nvSpPr>
        <p:spPr>
          <a:xfrm>
            <a:off x="255719" y="813475"/>
            <a:ext cx="119362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 proteína F se une a TLR4 y estimula su expresión en células epiteliales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 Proteína F es conservada y la proteína G es variable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Las glicoproteínas   G y F actúan como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ligandos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de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glicosaminos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glicanos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(Heparina o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condroitín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sulfato)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6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81BB9ED8-3221-2F45-8713-66F66321C9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6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tx2"/>
                </a:solidFill>
              </a:rPr>
              <a:t>Infección aguda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Las infecciones en neonatos son severas. </a:t>
            </a:r>
          </a:p>
          <a:p>
            <a:r>
              <a:rPr lang="es-ES"/>
              <a:t>Es la causa más frecuente de bronquiolitis y neumonías atípicas en menores de un año (la bronquiolitis es una causa frecuente de hospitalización)</a:t>
            </a:r>
          </a:p>
          <a:p>
            <a:endParaRPr lang="es-ES"/>
          </a:p>
          <a:p>
            <a:endParaRPr lang="es-ES"/>
          </a:p>
        </p:txBody>
      </p:sp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3104BE26-CEFE-F44E-8018-E078F43A29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Diagnóstico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s-ES" dirty="0"/>
              <a:t>Detección de antígenos virales, aislamiento o detección de ácidos nucleicos en muestras de aspirado nasofaríngeo, hasta 3 días del inicio de los síntomas</a:t>
            </a:r>
          </a:p>
          <a:p>
            <a:pPr>
              <a:lnSpc>
                <a:spcPct val="90000"/>
              </a:lnSpc>
            </a:pPr>
            <a:endParaRPr lang="es-ES" dirty="0"/>
          </a:p>
          <a:p>
            <a:pPr>
              <a:lnSpc>
                <a:spcPct val="90000"/>
              </a:lnSpc>
            </a:pPr>
            <a:r>
              <a:rPr lang="es-ES" dirty="0"/>
              <a:t>La detección de anticuerpos es tardía, luego de 10 días del comienzo de la infección</a:t>
            </a: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CA59BB5F-EC22-1C40-96C6-4C409378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4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Metapneumovirus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Familia </a:t>
            </a:r>
            <a:r>
              <a:rPr lang="es-ES" dirty="0" err="1"/>
              <a:t>Paramixoviridae</a:t>
            </a:r>
            <a:endParaRPr lang="es-ES" dirty="0"/>
          </a:p>
          <a:p>
            <a:r>
              <a:rPr lang="es-ES" dirty="0"/>
              <a:t> subfamilia</a:t>
            </a:r>
            <a:r>
              <a:rPr lang="es-ES" i="1" dirty="0"/>
              <a:t> </a:t>
            </a:r>
            <a:r>
              <a:rPr lang="es-ES" i="1" dirty="0" err="1"/>
              <a:t>Pneumovirinae</a:t>
            </a:r>
            <a:endParaRPr lang="es-ES" i="1" dirty="0"/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F14071F4-ECB6-1A41-918F-CF229223DC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0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Semejanzas al VRS en el perfil epidemiológico</a:t>
            </a:r>
          </a:p>
          <a:p>
            <a:r>
              <a:rPr lang="es-ES" dirty="0"/>
              <a:t>Reinfecciones</a:t>
            </a:r>
          </a:p>
          <a:p>
            <a:r>
              <a:rPr lang="es-ES" dirty="0"/>
              <a:t>Cuadro respiratorio similar a VRS</a:t>
            </a:r>
          </a:p>
          <a:p>
            <a:r>
              <a:rPr lang="es-ES" dirty="0"/>
              <a:t>Diagnóstico por PCR</a:t>
            </a:r>
          </a:p>
        </p:txBody>
      </p:sp>
    </p:spTree>
    <p:extLst>
      <p:ext uri="{BB962C8B-B14F-4D97-AF65-F5344CB8AC3E}">
        <p14:creationId xmlns:p14="http://schemas.microsoft.com/office/powerpoint/2010/main" val="140510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tx2"/>
                </a:solidFill>
              </a:rPr>
              <a:t>Virus sarampión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Familia Paramixoviridae</a:t>
            </a:r>
          </a:p>
          <a:p>
            <a:r>
              <a:rPr lang="es-ES"/>
              <a:t>Género Morbillivirus</a:t>
            </a: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87E6901F-44F0-A944-87E6-F26F36B17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1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3" name="Rectangle 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229084" y="1163637"/>
            <a:ext cx="4038600" cy="4530725"/>
          </a:xfrm>
        </p:spPr>
        <p:txBody>
          <a:bodyPr>
            <a:normAutofit/>
          </a:bodyPr>
          <a:lstStyle/>
          <a:p>
            <a:r>
              <a:rPr lang="es-ES" dirty="0" err="1"/>
              <a:t>Hemoaglutinina</a:t>
            </a:r>
            <a:endParaRPr lang="es-ES" dirty="0"/>
          </a:p>
          <a:p>
            <a:r>
              <a:rPr lang="es-ES" dirty="0"/>
              <a:t>Proteína de fusión</a:t>
            </a:r>
          </a:p>
          <a:p>
            <a:endParaRPr lang="es-ES" dirty="0"/>
          </a:p>
          <a:p>
            <a:r>
              <a:rPr lang="es-ES" dirty="0"/>
              <a:t>Proteína de matriz (M)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B192B25-DEF9-ED42-8A18-EF018A0E9A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2927" y="695696"/>
            <a:ext cx="3750211" cy="5183538"/>
          </a:xfrm>
          <a:prstGeom prst="rect">
            <a:avLst/>
          </a:prstGeom>
        </p:spPr>
      </p:pic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5BC0C411-F0D5-174F-BB7D-5E57E8416C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E29E8DAD-B54D-EF4A-9588-C12B1400DC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2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rushVTI">
  <a:themeElements>
    <a:clrScheme name="AnalogousFromRegularSeedLeftStep">
      <a:dk1>
        <a:srgbClr val="000000"/>
      </a:dk1>
      <a:lt1>
        <a:srgbClr val="FFFFFF"/>
      </a:lt1>
      <a:dk2>
        <a:srgbClr val="374124"/>
      </a:dk2>
      <a:lt2>
        <a:srgbClr val="EFECEB"/>
      </a:lt2>
      <a:accent1>
        <a:srgbClr val="4D99C3"/>
      </a:accent1>
      <a:accent2>
        <a:srgbClr val="3BB1AA"/>
      </a:accent2>
      <a:accent3>
        <a:srgbClr val="46B37F"/>
      </a:accent3>
      <a:accent4>
        <a:srgbClr val="3BB147"/>
      </a:accent4>
      <a:accent5>
        <a:srgbClr val="68B346"/>
      </a:accent5>
      <a:accent6>
        <a:srgbClr val="8DAD39"/>
      </a:accent6>
      <a:hlink>
        <a:srgbClr val="C27449"/>
      </a:hlink>
      <a:folHlink>
        <a:srgbClr val="878787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381</Words>
  <Application>Microsoft Macintosh PowerPoint</Application>
  <PresentationFormat>Panorámica</PresentationFormat>
  <Paragraphs>47</Paragraphs>
  <Slides>15</Slides>
  <Notes>0</Notes>
  <HiddenSlides>0</HiddenSlides>
  <MMClips>14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Elephant</vt:lpstr>
      <vt:lpstr>BrushVTI</vt:lpstr>
      <vt:lpstr>Infecciones Respiratorias bajas virales</vt:lpstr>
      <vt:lpstr>Virus respiratorio sincicial </vt:lpstr>
      <vt:lpstr>Presentación de PowerPoint</vt:lpstr>
      <vt:lpstr>Infección aguda</vt:lpstr>
      <vt:lpstr>Diagnóstico</vt:lpstr>
      <vt:lpstr>Metapneumovirus</vt:lpstr>
      <vt:lpstr>Presentación de PowerPoint</vt:lpstr>
      <vt:lpstr>Virus sarampión</vt:lpstr>
      <vt:lpstr>Presentación de PowerPoint</vt:lpstr>
      <vt:lpstr>Presentación de PowerPoint</vt:lpstr>
      <vt:lpstr>Presentación de PowerPoint</vt:lpstr>
      <vt:lpstr>Un candidato ideal para una vacuna</vt:lpstr>
      <vt:lpstr>Presentación de PowerPoint</vt:lpstr>
      <vt:lpstr>Presentación de PowerPoint</vt:lpstr>
      <vt:lpstr>Inmunidad de rebaño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Infecciones Respiratorias bajas virales</dc:title>
  <dc:creator>Jorge Pavan</dc:creator>
  <cp:lastModifiedBy>Jorge Pavan</cp:lastModifiedBy>
  <cp:revision>1</cp:revision>
  <dcterms:created xsi:type="dcterms:W3CDTF">2020-07-31T22:12:21Z</dcterms:created>
  <dcterms:modified xsi:type="dcterms:W3CDTF">2020-07-31T22:12:25Z</dcterms:modified>
</cp:coreProperties>
</file>