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93" r:id="rId2"/>
    <p:sldId id="259" r:id="rId3"/>
    <p:sldId id="262" r:id="rId4"/>
    <p:sldId id="276" r:id="rId5"/>
    <p:sldId id="260" r:id="rId6"/>
    <p:sldId id="261" r:id="rId7"/>
    <p:sldId id="263" r:id="rId8"/>
    <p:sldId id="265" r:id="rId9"/>
    <p:sldId id="264" r:id="rId10"/>
    <p:sldId id="283" r:id="rId11"/>
    <p:sldId id="268" r:id="rId12"/>
    <p:sldId id="267" r:id="rId13"/>
    <p:sldId id="256" r:id="rId14"/>
    <p:sldId id="257" r:id="rId15"/>
    <p:sldId id="284" r:id="rId16"/>
    <p:sldId id="269" r:id="rId17"/>
    <p:sldId id="287" r:id="rId18"/>
    <p:sldId id="289" r:id="rId19"/>
    <p:sldId id="270" r:id="rId20"/>
    <p:sldId id="271" r:id="rId21"/>
    <p:sldId id="272" r:id="rId22"/>
    <p:sldId id="275" r:id="rId23"/>
    <p:sldId id="273" r:id="rId24"/>
    <p:sldId id="274" r:id="rId25"/>
    <p:sldId id="277" r:id="rId26"/>
    <p:sldId id="278" r:id="rId27"/>
    <p:sldId id="279" r:id="rId28"/>
    <p:sldId id="280" r:id="rId29"/>
    <p:sldId id="281" r:id="rId30"/>
    <p:sldId id="282" r:id="rId31"/>
    <p:sldId id="285" r:id="rId32"/>
    <p:sldId id="286" r:id="rId33"/>
    <p:sldId id="292" r:id="rId3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586"/>
  </p:normalViewPr>
  <p:slideViewPr>
    <p:cSldViewPr>
      <p:cViewPr varScale="1">
        <p:scale>
          <a:sx n="98" d="100"/>
          <a:sy n="98" d="100"/>
        </p:scale>
        <p:origin x="184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Libro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388208418392145E-2"/>
          <c:y val="8.9101176301197627E-2"/>
          <c:w val="0.71693736891852966"/>
          <c:h val="0.8528830858168045"/>
        </c:manualLayout>
      </c:layout>
      <c:line3DChart>
        <c:grouping val="standard"/>
        <c:varyColors val="0"/>
        <c:ser>
          <c:idx val="0"/>
          <c:order val="0"/>
          <c:val>
            <c:numRef>
              <c:f>Hoja1!$A$1:$A$43</c:f>
              <c:numCache>
                <c:formatCode>General</c:formatCode>
                <c:ptCount val="43"/>
                <c:pt idx="0">
                  <c:v>1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1</c:v>
                </c:pt>
                <c:pt idx="11">
                  <c:v>2</c:v>
                </c:pt>
                <c:pt idx="12">
                  <c:v>3</c:v>
                </c:pt>
                <c:pt idx="13">
                  <c:v>70</c:v>
                </c:pt>
                <c:pt idx="14">
                  <c:v>127</c:v>
                </c:pt>
                <c:pt idx="15">
                  <c:v>76</c:v>
                </c:pt>
                <c:pt idx="16">
                  <c:v>71</c:v>
                </c:pt>
                <c:pt idx="17">
                  <c:v>45</c:v>
                </c:pt>
                <c:pt idx="18">
                  <c:v>37</c:v>
                </c:pt>
                <c:pt idx="19">
                  <c:v>32</c:v>
                </c:pt>
                <c:pt idx="20">
                  <c:v>30</c:v>
                </c:pt>
                <c:pt idx="21">
                  <c:v>24</c:v>
                </c:pt>
                <c:pt idx="22">
                  <c:v>18</c:v>
                </c:pt>
                <c:pt idx="23">
                  <c:v>15</c:v>
                </c:pt>
                <c:pt idx="24">
                  <c:v>6</c:v>
                </c:pt>
                <c:pt idx="25">
                  <c:v>13</c:v>
                </c:pt>
                <c:pt idx="26">
                  <c:v>6</c:v>
                </c:pt>
                <c:pt idx="27">
                  <c:v>8</c:v>
                </c:pt>
                <c:pt idx="28">
                  <c:v>6</c:v>
                </c:pt>
                <c:pt idx="29">
                  <c:v>5</c:v>
                </c:pt>
                <c:pt idx="30">
                  <c:v>2</c:v>
                </c:pt>
                <c:pt idx="31">
                  <c:v>3</c:v>
                </c:pt>
                <c:pt idx="32">
                  <c:v>0</c:v>
                </c:pt>
                <c:pt idx="33">
                  <c:v>0</c:v>
                </c:pt>
                <c:pt idx="34">
                  <c:v>2</c:v>
                </c:pt>
                <c:pt idx="35">
                  <c:v>3</c:v>
                </c:pt>
                <c:pt idx="36">
                  <c:v>0</c:v>
                </c:pt>
                <c:pt idx="37">
                  <c:v>0</c:v>
                </c:pt>
                <c:pt idx="38">
                  <c:v>2</c:v>
                </c:pt>
                <c:pt idx="39">
                  <c:v>0</c:v>
                </c:pt>
                <c:pt idx="40">
                  <c:v>2</c:v>
                </c:pt>
                <c:pt idx="41">
                  <c:v>1</c:v>
                </c:pt>
                <c:pt idx="4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D3-7F48-9A22-F8678B9DD1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704512"/>
        <c:axId val="76226560"/>
        <c:axId val="43486720"/>
      </c:line3DChart>
      <c:catAx>
        <c:axId val="68704512"/>
        <c:scaling>
          <c:orientation val="minMax"/>
        </c:scaling>
        <c:delete val="0"/>
        <c:axPos val="b"/>
        <c:majorTickMark val="out"/>
        <c:minorTickMark val="none"/>
        <c:tickLblPos val="nextTo"/>
        <c:crossAx val="76226560"/>
        <c:crosses val="autoZero"/>
        <c:auto val="1"/>
        <c:lblAlgn val="ctr"/>
        <c:lblOffset val="100"/>
        <c:noMultiLvlLbl val="0"/>
      </c:catAx>
      <c:valAx>
        <c:axId val="76226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8704512"/>
        <c:crosses val="autoZero"/>
        <c:crossBetween val="between"/>
      </c:valAx>
      <c:serAx>
        <c:axId val="43486720"/>
        <c:scaling>
          <c:orientation val="minMax"/>
        </c:scaling>
        <c:delete val="1"/>
        <c:axPos val="b"/>
        <c:majorTickMark val="out"/>
        <c:minorTickMark val="none"/>
        <c:tickLblPos val="nextTo"/>
        <c:crossAx val="76226560"/>
        <c:crosses val="autoZero"/>
      </c:ser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0.38715</cdr:x>
      <cdr:y>0.2915</cdr:y>
    </cdr:from>
    <cdr:to>
      <cdr:x>0.41319</cdr:x>
      <cdr:y>0.4868</cdr:y>
    </cdr:to>
    <cdr:sp macro="" textlink="">
      <cdr:nvSpPr>
        <cdr:cNvPr id="2" name="1 Flecha abajo"/>
        <cdr:cNvSpPr/>
      </cdr:nvSpPr>
      <cdr:spPr>
        <a:xfrm xmlns:a="http://schemas.openxmlformats.org/drawingml/2006/main">
          <a:off x="3186106" y="1279523"/>
          <a:ext cx="214314" cy="857256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s-ES"/>
        </a:p>
      </cdr:txBody>
    </cdr:sp>
  </cdr:relSizeAnchor>
  <cdr:relSizeAnchor xmlns:cdr="http://schemas.openxmlformats.org/drawingml/2006/chartDrawing">
    <cdr:from>
      <cdr:x>0.36111</cdr:x>
      <cdr:y>0.0962</cdr:y>
    </cdr:from>
    <cdr:to>
      <cdr:x>0.47396</cdr:x>
      <cdr:y>0.25895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2971792" y="422267"/>
          <a:ext cx="928694" cy="7143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s-ES" sz="1200" dirty="0"/>
            <a:t>Quita el manubrio de la bomba 8/9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EC49E-93A2-4E81-B366-9F823F723AD8}" type="datetimeFigureOut">
              <a:rPr lang="es-ES" smtClean="0"/>
              <a:pPr/>
              <a:t>28/9/20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7B683-CE49-47E6-96F0-EC8A416F442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6CE36-D6E8-4C6A-9872-4FCE60542F6F}" type="datetimeFigureOut">
              <a:rPr lang="es-ES" smtClean="0"/>
              <a:pPr/>
              <a:t>28/9/20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4D19-88F8-4A0D-A933-2BDB45AD951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6CE36-D6E8-4C6A-9872-4FCE60542F6F}" type="datetimeFigureOut">
              <a:rPr lang="es-ES" smtClean="0"/>
              <a:pPr/>
              <a:t>28/9/20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4D19-88F8-4A0D-A933-2BDB45AD951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6CE36-D6E8-4C6A-9872-4FCE60542F6F}" type="datetimeFigureOut">
              <a:rPr lang="es-ES" smtClean="0"/>
              <a:pPr/>
              <a:t>28/9/20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4D19-88F8-4A0D-A933-2BDB45AD951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6CE36-D6E8-4C6A-9872-4FCE60542F6F}" type="datetimeFigureOut">
              <a:rPr lang="es-ES" smtClean="0"/>
              <a:pPr/>
              <a:t>28/9/20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4D19-88F8-4A0D-A933-2BDB45AD951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6CE36-D6E8-4C6A-9872-4FCE60542F6F}" type="datetimeFigureOut">
              <a:rPr lang="es-ES" smtClean="0"/>
              <a:pPr/>
              <a:t>28/9/20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4D19-88F8-4A0D-A933-2BDB45AD951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6CE36-D6E8-4C6A-9872-4FCE60542F6F}" type="datetimeFigureOut">
              <a:rPr lang="es-ES" smtClean="0"/>
              <a:pPr/>
              <a:t>28/9/20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4D19-88F8-4A0D-A933-2BDB45AD951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6CE36-D6E8-4C6A-9872-4FCE60542F6F}" type="datetimeFigureOut">
              <a:rPr lang="es-ES" smtClean="0"/>
              <a:pPr/>
              <a:t>28/9/20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4D19-88F8-4A0D-A933-2BDB45AD951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6CE36-D6E8-4C6A-9872-4FCE60542F6F}" type="datetimeFigureOut">
              <a:rPr lang="es-ES" smtClean="0"/>
              <a:pPr/>
              <a:t>28/9/20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4D19-88F8-4A0D-A933-2BDB45AD951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6CE36-D6E8-4C6A-9872-4FCE60542F6F}" type="datetimeFigureOut">
              <a:rPr lang="es-ES" smtClean="0"/>
              <a:pPr/>
              <a:t>28/9/20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4D19-88F8-4A0D-A933-2BDB45AD951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6CE36-D6E8-4C6A-9872-4FCE60542F6F}" type="datetimeFigureOut">
              <a:rPr lang="es-ES" smtClean="0"/>
              <a:pPr/>
              <a:t>28/9/20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A4D19-88F8-4A0D-A933-2BDB45AD951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6CE36-D6E8-4C6A-9872-4FCE60542F6F}" type="datetimeFigureOut">
              <a:rPr lang="es-ES" smtClean="0"/>
              <a:pPr/>
              <a:t>28/9/20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B1A4D19-88F8-4A0D-A933-2BDB45AD951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0D6CE36-D6E8-4C6A-9872-4FCE60542F6F}" type="datetimeFigureOut">
              <a:rPr lang="es-ES" smtClean="0"/>
              <a:pPr/>
              <a:t>28/9/20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A4D19-88F8-4A0D-A933-2BDB45AD9518}" type="slidenum">
              <a:rPr lang="es-ES" smtClean="0"/>
              <a:pPr/>
              <a:t>‹Nº›</a:t>
            </a:fld>
            <a:endParaRPr lang="es-ES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7.m4a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5" Type="http://schemas.microsoft.com/office/2007/relationships/media" Target="../media/media8.m4a"/><Relationship Id="rId4" Type="http://schemas.openxmlformats.org/officeDocument/2006/relationships/audio" Target="../media/media7.m4a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2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 mapa del cólera de Snow | IDIS">
            <a:extLst>
              <a:ext uri="{FF2B5EF4-FFF2-40B4-BE49-F238E27FC236}">
                <a16:creationId xmlns:a16="http://schemas.microsoft.com/office/drawing/2014/main" id="{D3BCF686-4861-AA4D-A643-273CD7FCE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438"/>
            <a:ext cx="9144000" cy="620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D5C9F3D-7B89-5F4F-8DC9-58C01C494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28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Un experimento natural a gran escala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2910" y="2214554"/>
            <a:ext cx="8229600" cy="4389120"/>
          </a:xfrm>
        </p:spPr>
        <p:txBody>
          <a:bodyPr/>
          <a:lstStyle/>
          <a:p>
            <a:r>
              <a:rPr lang="es-ES" dirty="0"/>
              <a:t>En los años 1853 y 1854 Londres enfrenta otra epidemia de cólera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28B4A31-0135-9244-BCCE-34FD122E0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texto"/>
          <p:cNvSpPr>
            <a:spLocks noGrp="1"/>
          </p:cNvSpPr>
          <p:nvPr>
            <p:ph type="body" idx="4294967295"/>
          </p:nvPr>
        </p:nvSpPr>
        <p:spPr>
          <a:xfrm>
            <a:off x="642910" y="2285992"/>
            <a:ext cx="7772400" cy="1509713"/>
          </a:xfrm>
        </p:spPr>
        <p:txBody>
          <a:bodyPr>
            <a:noAutofit/>
          </a:bodyPr>
          <a:lstStyle/>
          <a:p>
            <a:r>
              <a:rPr lang="es-ES" sz="2400" dirty="0"/>
              <a:t> De este modo el agua de uso público abastecidas por dos compañías, ahora  extraían el agua de sectores distintos del río Támesis</a:t>
            </a:r>
          </a:p>
          <a:p>
            <a:endParaRPr lang="es-ES" sz="2400" dirty="0"/>
          </a:p>
          <a:p>
            <a:r>
              <a:rPr lang="es-ES" sz="2400" dirty="0"/>
              <a:t> Al tomar conciencia , Snow se dio cuenta que podría probar su hipótesis.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/>
          </a:bodyPr>
          <a:lstStyle/>
          <a:p>
            <a:r>
              <a:rPr lang="es-ES" sz="3600" dirty="0"/>
              <a:t>Estudio de casos según las empresas de abastecimiento de agua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07504" y="1643042"/>
            <a:ext cx="4038600" cy="4434840"/>
          </a:xfrm>
        </p:spPr>
        <p:txBody>
          <a:bodyPr/>
          <a:lstStyle/>
          <a:p>
            <a:r>
              <a:rPr lang="es-ES" dirty="0"/>
              <a:t>En esta tabla de contingencia se presentan los resultados  de su investigación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03013300"/>
              </p:ext>
            </p:extLst>
          </p:nvPr>
        </p:nvGraphicFramePr>
        <p:xfrm>
          <a:off x="1907704" y="3860462"/>
          <a:ext cx="5895988" cy="2296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73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3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3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39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Compañía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Hogares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Muertes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Muertes por 10000 hogares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S-V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40.046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1263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315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26.107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Londres</a:t>
                      </a:r>
                      <a:br>
                        <a:rPr lang="es-ES" dirty="0"/>
                      </a:br>
                      <a:r>
                        <a:rPr lang="es-ES" dirty="0"/>
                        <a:t>(resto)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256.423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1422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C806492-76D6-DB49-B47A-5D47B5FA1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6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538DF6A-48E2-274D-9658-7C7CC9655B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8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6E06494C-DFF2-474F-AF5B-5A92416162B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El cólera cerca de </a:t>
            </a:r>
            <a:r>
              <a:rPr lang="es-ES" dirty="0" err="1"/>
              <a:t>Golden</a:t>
            </a:r>
            <a:r>
              <a:rPr lang="es-ES" dirty="0"/>
              <a:t> </a:t>
            </a:r>
            <a:r>
              <a:rPr lang="es-ES" dirty="0" err="1"/>
              <a:t>Square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John Snow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A principios de septiembre de 1854 un pequeño sector de Londres fue ahora el escenario de un brote de cólera de inusual intensidad</a:t>
            </a:r>
          </a:p>
          <a:p>
            <a:r>
              <a:rPr lang="es-ES" dirty="0"/>
              <a:t>En tan sólo 10 días, fallecieron casi 500 personas</a:t>
            </a:r>
          </a:p>
          <a:p>
            <a:endParaRPr lang="es-ES" dirty="0"/>
          </a:p>
          <a:p>
            <a:r>
              <a:rPr lang="es-ES" dirty="0"/>
              <a:t>Casi todas las muertes habían ocurrido en las casas cercanas al pozo de la calle </a:t>
            </a:r>
            <a:r>
              <a:rPr lang="es-ES" dirty="0" err="1"/>
              <a:t>Broad</a:t>
            </a:r>
            <a:endParaRPr lang="es-ES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FBE03B2-F046-F640-808C-F1BC67690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860736A-5316-024B-A30B-138B85FFA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Snow planteó que el severo brote de cólera se debía a la ingestión de aguas contaminadas provenientes del sector que extraía agua a partir de una bomba de uso público ubicada en </a:t>
            </a:r>
            <a:r>
              <a:rPr lang="es-ES" dirty="0" err="1"/>
              <a:t>Broad</a:t>
            </a:r>
            <a:r>
              <a:rPr lang="es-ES" dirty="0"/>
              <a:t> </a:t>
            </a:r>
            <a:r>
              <a:rPr lang="es-ES" dirty="0" err="1"/>
              <a:t>Street</a:t>
            </a:r>
            <a:endParaRPr lang="es-ES" dirty="0"/>
          </a:p>
        </p:txBody>
      </p:sp>
      <p:pic>
        <p:nvPicPr>
          <p:cNvPr id="1026" name="Picture 2" descr="La fuente pública que puso fin al cólera | iAgua">
            <a:extLst>
              <a:ext uri="{FF2B5EF4-FFF2-40B4-BE49-F238E27FC236}">
                <a16:creationId xmlns:a16="http://schemas.microsoft.com/office/drawing/2014/main" id="{50FC2E23-02D4-7542-9DD7-C808CDDC660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80728"/>
            <a:ext cx="3079088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Bomba de uso público ubicada en </a:t>
            </a:r>
            <a:r>
              <a:rPr lang="es-ES" dirty="0" err="1"/>
              <a:t>Broad</a:t>
            </a:r>
            <a:r>
              <a:rPr lang="es-ES" dirty="0"/>
              <a:t> Street (foto actual)</a:t>
            </a:r>
          </a:p>
        </p:txBody>
      </p:sp>
      <p:pic>
        <p:nvPicPr>
          <p:cNvPr id="4" name="3 Marcador de contenido" descr="450px-John_Snow_memorial_and_pub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25961" y="1935163"/>
            <a:ext cx="3292078" cy="4389437"/>
          </a:xfrm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C2E5EC8-C146-5C48-82CF-A7D9CAE7E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55D1264-5065-734E-BD57-356BABC67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AR" dirty="0"/>
            </a:br>
            <a:br>
              <a:rPr lang="es-AR" dirty="0"/>
            </a:br>
            <a:br>
              <a:rPr lang="es-AR" dirty="0"/>
            </a:br>
            <a:r>
              <a:rPr lang="es-AR" dirty="0"/>
              <a:t>Utilizó la georeferrenciación (mapas actuales)</a:t>
            </a:r>
          </a:p>
        </p:txBody>
      </p:sp>
      <p:pic>
        <p:nvPicPr>
          <p:cNvPr id="5" name="Picture 2" descr="Mapa de georeferenciación de Proyectos de Extensión (Becas SEU) |  Universidad Nacional de Córdoba">
            <a:extLst>
              <a:ext uri="{FF2B5EF4-FFF2-40B4-BE49-F238E27FC236}">
                <a16:creationId xmlns:a16="http://schemas.microsoft.com/office/drawing/2014/main" id="{B344F713-FD7E-FF4C-B93E-AF2AED0FBC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83961"/>
            <a:ext cx="822960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79C246F-9806-6A46-9A4E-B51C89518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47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D17ECF-EDC8-424E-91F7-C38D513ED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/>
              <a:t>Georreferenciación de casos de cólera elaborada por John Snow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56CAA6-99D8-E841-AD01-1A3A08006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/>
              <a:t>Dibujada a mano</a:t>
            </a:r>
          </a:p>
          <a:p>
            <a:r>
              <a:rPr lang="es-AR" dirty="0"/>
              <a:t>Los rectángulos negros significan casos, su número se aprecia cuando aumentan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B899E709-6847-2F46-AD04-83A892AA3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08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643px-Snow-cholera-map-1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571604" y="596982"/>
            <a:ext cx="6709724" cy="6261018"/>
          </a:xfrm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3682ED1-1502-6142-B75E-F1D5517A6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ED249F50-FE41-614F-85AE-0391887963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103858FD-215A-5E44-9D4A-E3286D22A5B5}"/>
              </a:ext>
            </a:extLst>
          </p:cNvPr>
          <p:cNvSpPr/>
          <p:nvPr/>
        </p:nvSpPr>
        <p:spPr>
          <a:xfrm>
            <a:off x="4978400" y="3429000"/>
            <a:ext cx="169664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John Snow y las epidemias de cólera en Londres 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err="1"/>
              <a:t>Dr</a:t>
            </a:r>
            <a:r>
              <a:rPr lang="es-ES" dirty="0"/>
              <a:t> Jorge </a:t>
            </a:r>
            <a:r>
              <a:rPr lang="es-ES" dirty="0" err="1"/>
              <a:t>Pavan</a:t>
            </a:r>
            <a:r>
              <a:rPr lang="es-ES" dirty="0"/>
              <a:t> y </a:t>
            </a:r>
            <a:r>
              <a:rPr lang="es-ES" dirty="0" err="1"/>
              <a:t>Dr</a:t>
            </a:r>
            <a:r>
              <a:rPr lang="es-ES" dirty="0"/>
              <a:t> Ariel </a:t>
            </a:r>
            <a:r>
              <a:rPr lang="es-ES" dirty="0" err="1"/>
              <a:t>Depetris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(sin sonido)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6EFAF1-D9A2-E64D-9E61-A56533FBE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1422"/>
            <a:ext cx="8229600" cy="1143000"/>
          </a:xfrm>
        </p:spPr>
        <p:txBody>
          <a:bodyPr>
            <a:normAutofit/>
          </a:bodyPr>
          <a:lstStyle/>
          <a:p>
            <a:r>
              <a:rPr lang="es-AR" sz="3200" dirty="0"/>
              <a:t>Se decide eliminar la bomba quitando su manubrio</a:t>
            </a:r>
          </a:p>
        </p:txBody>
      </p:sp>
      <p:graphicFrame>
        <p:nvGraphicFramePr>
          <p:cNvPr id="4" name="1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3502337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5 Flecha abajo"/>
          <p:cNvSpPr/>
          <p:nvPr/>
        </p:nvSpPr>
        <p:spPr>
          <a:xfrm>
            <a:off x="2786050" y="1928802"/>
            <a:ext cx="214314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2357422" y="1214422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Inicio Brote 31/08</a:t>
            </a:r>
          </a:p>
        </p:txBody>
      </p:sp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9D405CC-49A1-6F4B-BC03-42D4B0878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/>
              <a:t>Hasta ahora es un estudio de casos: fueron estudiados sólo los muertos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2285F13-A388-1347-8059-FAEC06A08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Sin embargo…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fábrica de la calle Polonia</a:t>
            </a:r>
          </a:p>
        </p:txBody>
      </p:sp>
      <p:sp>
        <p:nvSpPr>
          <p:cNvPr id="8" name="7 Marcador de contenido"/>
          <p:cNvSpPr>
            <a:spLocks noGrp="1"/>
          </p:cNvSpPr>
          <p:nvPr>
            <p:ph idx="1"/>
          </p:nvPr>
        </p:nvSpPr>
        <p:spPr>
          <a:xfrm>
            <a:off x="500034" y="2468880"/>
            <a:ext cx="8229600" cy="4389120"/>
          </a:xfrm>
        </p:spPr>
        <p:txBody>
          <a:bodyPr/>
          <a:lstStyle/>
          <a:p>
            <a:r>
              <a:rPr lang="es-ES" dirty="0"/>
              <a:t>Una fábrica rodeada de casas con defunciones por cólera, que con 535 operarios</a:t>
            </a:r>
          </a:p>
          <a:p>
            <a:r>
              <a:rPr lang="es-ES" dirty="0"/>
              <a:t>La fábrica tenía un pozo en su propio terreno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F312C18-6DAC-CA41-9154-C3BEA9520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ACFF0A00-B019-0745-A749-498EFEE590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La fábrica de cerveza de la calle </a:t>
            </a:r>
            <a:r>
              <a:rPr lang="es-ES" dirty="0" err="1"/>
              <a:t>Broad</a:t>
            </a:r>
            <a:r>
              <a:rPr lang="es-ES" dirty="0"/>
              <a:t>, cerca del pozo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468880"/>
            <a:ext cx="8229600" cy="4389120"/>
          </a:xfrm>
        </p:spPr>
        <p:txBody>
          <a:bodyPr/>
          <a:lstStyle/>
          <a:p>
            <a:r>
              <a:rPr lang="es-ES" dirty="0"/>
              <a:t>Ninguno de sus trabajadores murió de cólera, tenía 70 trabajadores</a:t>
            </a:r>
          </a:p>
          <a:p>
            <a:r>
              <a:rPr lang="es-ES" dirty="0"/>
              <a:t>Consumían malta y agua de un afluente del río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>
                <a:solidFill>
                  <a:srgbClr val="FFFF00"/>
                </a:solidFill>
              </a:rPr>
              <a:t>Un estudio de casos y controles</a:t>
            </a:r>
            <a:r>
              <a:rPr lang="es-ES" dirty="0"/>
              <a:t>, confirma el descubrimiento de Snow</a:t>
            </a:r>
            <a:br>
              <a:rPr lang="es-ES" dirty="0"/>
            </a:br>
            <a:endParaRPr lang="es-ES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62DB1B6D-BD27-6341-99A5-FB2B21E63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Esta es la historia de Henry </a:t>
            </a:r>
            <a:r>
              <a:rPr lang="es-ES" dirty="0" err="1"/>
              <a:t>Withehead</a:t>
            </a:r>
            <a:r>
              <a:rPr lang="es-ES" dirty="0"/>
              <a:t>, párroco de la Iglesia de San Lucas cercana a la casa de Snow, que sin conocimiento  en medicina desarrolló una habilidad para la observación y la capacidad de evaluar y contrastar la evidencia científica</a:t>
            </a:r>
          </a:p>
        </p:txBody>
      </p:sp>
      <p:pic>
        <p:nvPicPr>
          <p:cNvPr id="7" name="6 Marcador de contenido" descr="http://upload.wikimedia.org/wikipedia/commons/thumb/6/6a/Whitehead_henry1884.jpg/220px-Whitehead_henry1884.jpg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928802"/>
            <a:ext cx="300039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A07902F-5C24-EF4D-BC32-2E57FBEE2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Con todos sus méritos el descubrimiento de Snow  no fue un verdadero experimento en el sentido de que no evaluó sistemáticamente la exposición a la bomba en individuos sin cólera. Fue más bien un estudio que incluyó sólo casos.</a:t>
            </a:r>
          </a:p>
          <a:p>
            <a:endParaRPr lang="es-ES" dirty="0"/>
          </a:p>
        </p:txBody>
      </p:sp>
      <p:pic>
        <p:nvPicPr>
          <p:cNvPr id="5" name="3 Marcador de contenido" descr="MonetTamesis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57752" y="2285992"/>
            <a:ext cx="3857652" cy="3450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Fue así que un reverendo,  Henry </a:t>
            </a:r>
            <a:r>
              <a:rPr lang="es-ES" dirty="0" err="1"/>
              <a:t>Whitehead</a:t>
            </a:r>
            <a:r>
              <a:rPr lang="es-ES" dirty="0"/>
              <a:t>, quien creía en la teoría miasmática de las enfermedades, inicialmente escéptico del hallazgo de Snow, investigó en detalle el consumo de agua entre residentes de </a:t>
            </a:r>
            <a:r>
              <a:rPr lang="es-ES" dirty="0" err="1"/>
              <a:t>Broad</a:t>
            </a:r>
            <a:r>
              <a:rPr lang="es-ES" dirty="0"/>
              <a:t> St.</a:t>
            </a:r>
          </a:p>
          <a:p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 Comenzó preguntando a las familias de muertos por cólera sobre los hábitos de las víctimas</a:t>
            </a:r>
          </a:p>
          <a:p>
            <a:r>
              <a:rPr lang="es-ES" dirty="0"/>
              <a:t> Además examinó a los sujetos que residiendo en </a:t>
            </a:r>
            <a:r>
              <a:rPr lang="es-ES" dirty="0" err="1"/>
              <a:t>Broad</a:t>
            </a:r>
            <a:r>
              <a:rPr lang="es-ES" dirty="0"/>
              <a:t> </a:t>
            </a:r>
            <a:r>
              <a:rPr lang="es-ES" dirty="0" err="1"/>
              <a:t>St</a:t>
            </a:r>
            <a:r>
              <a:rPr lang="es-ES" dirty="0"/>
              <a:t> en septiembre, no hubiesen sufrido de cólera o diarrea.</a:t>
            </a:r>
          </a:p>
          <a:p>
            <a:r>
              <a:rPr lang="es-ES" dirty="0"/>
              <a:t> De este modo entrevistó a 336 controles sanos y encontró que 279 no habían usado la bomba y 57 sí.</a:t>
            </a:r>
          </a:p>
          <a:p>
            <a:endParaRPr lang="es-ES" dirty="0"/>
          </a:p>
        </p:txBody>
      </p:sp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99A7003-C294-2D43-9BD9-8B42A69CE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C5BECE6-D4B7-D148-85F7-ED137FC3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0444A1-CA95-6D4C-82FE-92215CC2E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/>
              <a:t>John Snow </a:t>
            </a:r>
          </a:p>
        </p:txBody>
      </p:sp>
      <p:pic>
        <p:nvPicPr>
          <p:cNvPr id="6" name="5 Imagen" descr="John_Sn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30" y="2357430"/>
            <a:ext cx="2678812" cy="3477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00034" y="1780747"/>
            <a:ext cx="9215502" cy="3465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7936B87-CC8A-124F-9769-6EC587A50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8AE083E-AD6E-2F49-BD81-EEC3AC520B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DF40F0-FB92-4041-8B92-BA88A1615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7298"/>
            <a:ext cx="7886700" cy="954925"/>
          </a:xfrm>
        </p:spPr>
        <p:txBody>
          <a:bodyPr>
            <a:normAutofit/>
          </a:bodyPr>
          <a:lstStyle/>
          <a:p>
            <a:r>
              <a:rPr lang="es-AR" sz="3000" b="1" dirty="0"/>
              <a:t>Tabla de contingencia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160A65B-56E9-C34C-A9A5-307F95CA4E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5144892"/>
              </p:ext>
            </p:extLst>
          </p:nvPr>
        </p:nvGraphicFramePr>
        <p:xfrm>
          <a:off x="769943" y="2564904"/>
          <a:ext cx="7978521" cy="338760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800662">
                  <a:extLst>
                    <a:ext uri="{9D8B030D-6E8A-4147-A177-3AD203B41FA5}">
                      <a16:colId xmlns:a16="http://schemas.microsoft.com/office/drawing/2014/main" val="3448941336"/>
                    </a:ext>
                  </a:extLst>
                </a:gridCol>
                <a:gridCol w="1720588">
                  <a:extLst>
                    <a:ext uri="{9D8B030D-6E8A-4147-A177-3AD203B41FA5}">
                      <a16:colId xmlns:a16="http://schemas.microsoft.com/office/drawing/2014/main" val="3651136652"/>
                    </a:ext>
                  </a:extLst>
                </a:gridCol>
                <a:gridCol w="1720588">
                  <a:extLst>
                    <a:ext uri="{9D8B030D-6E8A-4147-A177-3AD203B41FA5}">
                      <a16:colId xmlns:a16="http://schemas.microsoft.com/office/drawing/2014/main" val="1565589896"/>
                    </a:ext>
                  </a:extLst>
                </a:gridCol>
                <a:gridCol w="1491357">
                  <a:extLst>
                    <a:ext uri="{9D8B030D-6E8A-4147-A177-3AD203B41FA5}">
                      <a16:colId xmlns:a16="http://schemas.microsoft.com/office/drawing/2014/main" val="1724876654"/>
                    </a:ext>
                  </a:extLst>
                </a:gridCol>
                <a:gridCol w="1245326">
                  <a:extLst>
                    <a:ext uri="{9D8B030D-6E8A-4147-A177-3AD203B41FA5}">
                      <a16:colId xmlns:a16="http://schemas.microsoft.com/office/drawing/2014/main" val="3148583695"/>
                    </a:ext>
                  </a:extLst>
                </a:gridCol>
              </a:tblGrid>
              <a:tr h="788119">
                <a:tc>
                  <a:txBody>
                    <a:bodyPr/>
                    <a:lstStyle/>
                    <a:p>
                      <a:pPr algn="l" fontAlgn="b"/>
                      <a:r>
                        <a:rPr lang="es-AR" sz="2500" u="none" strike="noStrike" dirty="0">
                          <a:effectLst/>
                        </a:rPr>
                        <a:t>Agua de BSt</a:t>
                      </a:r>
                      <a:endParaRPr lang="es-AR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2500" u="none" strike="noStrike">
                          <a:effectLst/>
                        </a:rPr>
                        <a:t>Cólera Si</a:t>
                      </a:r>
                      <a:endParaRPr lang="es-AR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2500" u="none" strike="noStrike" dirty="0">
                          <a:effectLst/>
                        </a:rPr>
                        <a:t>Cólera No</a:t>
                      </a:r>
                      <a:endParaRPr lang="es-AR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Frecuencia realitva</a:t>
                      </a:r>
                    </a:p>
                  </a:txBody>
                  <a:tcPr marL="19491" marR="19491" marT="19491" marB="0" anchor="b"/>
                </a:tc>
                <a:extLst>
                  <a:ext uri="{0D108BD9-81ED-4DB2-BD59-A6C34878D82A}">
                    <a16:rowId xmlns:a16="http://schemas.microsoft.com/office/drawing/2014/main" val="4020745657"/>
                  </a:ext>
                </a:extLst>
              </a:tr>
              <a:tr h="417135">
                <a:tc>
                  <a:txBody>
                    <a:bodyPr/>
                    <a:lstStyle/>
                    <a:p>
                      <a:pPr algn="l" fontAlgn="b"/>
                      <a:r>
                        <a:rPr lang="es-AR" sz="2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Si</a:t>
                      </a:r>
                      <a:endParaRPr lang="es-AR" sz="25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2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80</a:t>
                      </a:r>
                      <a:endParaRPr lang="es-AR" sz="25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2500" u="none" strike="noStrike">
                          <a:effectLst/>
                        </a:rPr>
                        <a:t>57</a:t>
                      </a:r>
                      <a:endParaRPr lang="es-AR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2500" u="none" strike="noStrike">
                          <a:effectLst/>
                        </a:rPr>
                        <a:t>137</a:t>
                      </a:r>
                      <a:endParaRPr lang="es-AR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2500" u="none" strike="noStrike">
                          <a:effectLst/>
                        </a:rPr>
                        <a:t>0,584</a:t>
                      </a:r>
                      <a:endParaRPr lang="es-AR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extLst>
                  <a:ext uri="{0D108BD9-81ED-4DB2-BD59-A6C34878D82A}">
                    <a16:rowId xmlns:a16="http://schemas.microsoft.com/office/drawing/2014/main" val="3778799438"/>
                  </a:ext>
                </a:extLst>
              </a:tr>
              <a:tr h="417135">
                <a:tc>
                  <a:txBody>
                    <a:bodyPr/>
                    <a:lstStyle/>
                    <a:p>
                      <a:pPr algn="l" fontAlgn="b"/>
                      <a:r>
                        <a:rPr lang="es-AR" sz="25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No</a:t>
                      </a:r>
                      <a:endParaRPr lang="es-AR" sz="25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2500" u="none" strike="noStrike" dirty="0">
                          <a:effectLst/>
                        </a:rPr>
                        <a:t>20</a:t>
                      </a:r>
                      <a:endParaRPr lang="es-AR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25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279</a:t>
                      </a:r>
                      <a:endParaRPr lang="es-AR" sz="25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2500" u="none" strike="noStrike">
                          <a:effectLst/>
                        </a:rPr>
                        <a:t>299</a:t>
                      </a:r>
                      <a:endParaRPr lang="es-AR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2500" u="none" strike="noStrike">
                          <a:effectLst/>
                        </a:rPr>
                        <a:t>0,072</a:t>
                      </a:r>
                      <a:endParaRPr lang="es-AR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extLst>
                  <a:ext uri="{0D108BD9-81ED-4DB2-BD59-A6C34878D82A}">
                    <a16:rowId xmlns:a16="http://schemas.microsoft.com/office/drawing/2014/main" val="2229338121"/>
                  </a:ext>
                </a:extLst>
              </a:tr>
              <a:tr h="417135">
                <a:tc>
                  <a:txBody>
                    <a:bodyPr/>
                    <a:lstStyle/>
                    <a:p>
                      <a:pPr algn="l" fontAlgn="b"/>
                      <a:endParaRPr lang="es-AR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2500" u="none" strike="noStrike">
                          <a:effectLst/>
                        </a:rPr>
                        <a:t>436</a:t>
                      </a:r>
                      <a:endParaRPr lang="es-AR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extLst>
                  <a:ext uri="{0D108BD9-81ED-4DB2-BD59-A6C34878D82A}">
                    <a16:rowId xmlns:a16="http://schemas.microsoft.com/office/drawing/2014/main" val="2830629899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l" fontAlgn="b"/>
                      <a:endParaRPr lang="es-AR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extLst>
                  <a:ext uri="{0D108BD9-81ED-4DB2-BD59-A6C34878D82A}">
                    <a16:rowId xmlns:a16="http://schemas.microsoft.com/office/drawing/2014/main" val="2011572596"/>
                  </a:ext>
                </a:extLst>
              </a:tr>
              <a:tr h="417135">
                <a:tc>
                  <a:txBody>
                    <a:bodyPr/>
                    <a:lstStyle/>
                    <a:p>
                      <a:pPr algn="l" fontAlgn="b"/>
                      <a:endParaRPr lang="es-AR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2500" u="none" strike="noStrike" dirty="0">
                          <a:effectLst/>
                        </a:rPr>
                        <a:t>Odds ratio</a:t>
                      </a:r>
                      <a:endParaRPr lang="es-AR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2500" u="none" strike="noStrike">
                          <a:effectLst/>
                        </a:rPr>
                        <a:t>19,58</a:t>
                      </a:r>
                      <a:endParaRPr lang="es-AR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2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extLst>
                  <a:ext uri="{0D108BD9-81ED-4DB2-BD59-A6C34878D82A}">
                    <a16:rowId xmlns:a16="http://schemas.microsoft.com/office/drawing/2014/main" val="2927563011"/>
                  </a:ext>
                </a:extLst>
              </a:tr>
              <a:tr h="417135">
                <a:tc>
                  <a:txBody>
                    <a:bodyPr/>
                    <a:lstStyle/>
                    <a:p>
                      <a:pPr algn="l" fontAlgn="b"/>
                      <a:r>
                        <a:rPr lang="es-AR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</a:t>
                      </a:r>
                      <a:r>
                        <a:rPr lang="es-AR" sz="25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AR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</a:t>
                      </a: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AR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P&lt;0,0001</a:t>
                      </a: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AR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491" marR="19491" marT="19491" marB="0" anchor="b"/>
                </a:tc>
                <a:extLst>
                  <a:ext uri="{0D108BD9-81ED-4DB2-BD59-A6C34878D82A}">
                    <a16:rowId xmlns:a16="http://schemas.microsoft.com/office/drawing/2014/main" val="4141696184"/>
                  </a:ext>
                </a:extLst>
              </a:tr>
            </a:tbl>
          </a:graphicData>
        </a:graphic>
      </p:graphicFrame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89E3E86-BBFE-244F-B771-CB8FD3594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CDC55F7-ECFE-3944-9B8E-D574F95E08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3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B9C936-B16C-A346-846B-A56962033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Estadísticos utilizados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ADF099-BED4-4343-8208-6CFDD9CAD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/>
              <a:t>Descriptivos: tabla de contingencia</a:t>
            </a:r>
          </a:p>
          <a:p>
            <a:r>
              <a:rPr lang="es-AR" dirty="0"/>
              <a:t>Inferenciales:</a:t>
            </a:r>
          </a:p>
          <a:p>
            <a:pPr lvl="1"/>
            <a:r>
              <a:rPr lang="es-AR" dirty="0"/>
              <a:t>Odds ratio o cociente de posibilidades: la exposición a la Bomba aumentó 19,6 las posibilidades de cólera</a:t>
            </a:r>
          </a:p>
          <a:p>
            <a:pPr lvl="1"/>
            <a:r>
              <a:rPr lang="es-AR" dirty="0"/>
              <a:t>Chi</a:t>
            </a:r>
            <a:r>
              <a:rPr lang="es-AR" baseline="30000" dirty="0"/>
              <a:t>2</a:t>
            </a:r>
            <a:r>
              <a:rPr lang="es-AR" dirty="0"/>
              <a:t> describe  con una sola cifra las diferencias de las frecuencias observadas  en cada celda de la tabla de frecuencias que se esperaría encontrar si no existiera relación entre la Bomba y cólera, esto constituye la hipótesis nula. Ésta se descarta por el p significativo</a:t>
            </a:r>
          </a:p>
        </p:txBody>
      </p:sp>
      <p:pic>
        <p:nvPicPr>
          <p:cNvPr id="6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2FD7E02-261D-254D-81C8-0A93AA138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3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ohn Snow, la epidemia de cólera y el nacimiento de la epidemiología moderna">
            <a:extLst>
              <a:ext uri="{FF2B5EF4-FFF2-40B4-BE49-F238E27FC236}">
                <a16:creationId xmlns:a16="http://schemas.microsoft.com/office/drawing/2014/main" id="{8E7CFA72-4E64-4E44-B567-25079AEA7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42648"/>
            <a:ext cx="7221275" cy="565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87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río Támesis</a:t>
            </a:r>
          </a:p>
        </p:txBody>
      </p:sp>
      <p:pic>
        <p:nvPicPr>
          <p:cNvPr id="3" name="3 Marcador de contenido" descr="MonetTames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839964"/>
            <a:ext cx="5359199" cy="4793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3 CuadroTexto"/>
          <p:cNvSpPr txBox="1"/>
          <p:nvPr/>
        </p:nvSpPr>
        <p:spPr>
          <a:xfrm>
            <a:off x="7929554" y="628652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Monet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Las epidemias de cólera y el surgimiento de su hipótesis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En la epidemia de 1848-49 Snow observó que los distritos del Sur de Londres concentraban la mayor cantidad  de casos de cólera</a:t>
            </a:r>
          </a:p>
          <a:p>
            <a:r>
              <a:rPr lang="es-ES" dirty="0"/>
              <a:t>Los habitantes de la zona sur de Londres obtenían  agua para beber río abajo del Támesis</a:t>
            </a:r>
          </a:p>
          <a:p>
            <a:r>
              <a:rPr lang="es-ES" dirty="0"/>
              <a:t>Lugar donde las aguas estaban altamente contaminadas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13F2FCC-5E89-E344-9F28-F2D2BA060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Hipótesis de Snow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El cólera se transmite por la ingestión de una “materia mórbida” invisible al ojo humano, la cual debía actuar a nivel de los intestinos produciendo un síndrome diarreico con deshidratación severa</a:t>
            </a:r>
          </a:p>
          <a:p>
            <a:r>
              <a:rPr lang="es-ES" dirty="0"/>
              <a:t>La materia mórbida había de reproducirse y eliminarse a través de la materia fecal, para terminar finalmente en el Támesis.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/>
          </a:bodyPr>
          <a:lstStyle/>
          <a:p>
            <a:r>
              <a:rPr lang="es-ES" dirty="0"/>
              <a:t>El agua del Támesis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Los habitantes extraían el agua:</a:t>
            </a:r>
          </a:p>
          <a:p>
            <a:pPr lvl="1"/>
            <a:r>
              <a:rPr lang="es-ES" dirty="0"/>
              <a:t>Directamente de pequeños afluentes del Támesis</a:t>
            </a:r>
          </a:p>
          <a:p>
            <a:pPr lvl="1"/>
            <a:r>
              <a:rPr lang="es-ES" dirty="0"/>
              <a:t>Bombas de agua de uso público abastecidas por dos compañías que extraían el agua de sectores contaminados del Támesis</a:t>
            </a:r>
          </a:p>
          <a:p>
            <a:pPr lvl="2"/>
            <a:r>
              <a:rPr lang="es-ES" dirty="0" err="1"/>
              <a:t>Southwark</a:t>
            </a:r>
            <a:r>
              <a:rPr lang="es-ES" dirty="0"/>
              <a:t> and </a:t>
            </a:r>
            <a:r>
              <a:rPr lang="es-ES" dirty="0" err="1"/>
              <a:t>Vauxhall</a:t>
            </a:r>
            <a:r>
              <a:rPr lang="es-ES" dirty="0"/>
              <a:t>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Company</a:t>
            </a:r>
            <a:endParaRPr lang="es-ES" dirty="0"/>
          </a:p>
          <a:p>
            <a:pPr lvl="2"/>
            <a:r>
              <a:rPr lang="es-ES" dirty="0" err="1"/>
              <a:t>Lambeth</a:t>
            </a:r>
            <a:r>
              <a:rPr lang="es-ES" dirty="0"/>
              <a:t>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Company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r>
              <a:rPr lang="es-ES" dirty="0"/>
              <a:t>Los desechos eran vertidos en improvisadas alcantarillas o directamente al río Támesis</a:t>
            </a:r>
          </a:p>
          <a:p>
            <a:endParaRPr lang="es-ES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1E35059-8955-EF4F-97C6-2FAD06DE1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3400420" cy="4434840"/>
          </a:xfrm>
        </p:spPr>
        <p:txBody>
          <a:bodyPr/>
          <a:lstStyle/>
          <a:p>
            <a:pPr marL="274320" lvl="2" indent="-274320">
              <a:buClr>
                <a:schemeClr val="accent3"/>
              </a:buClr>
              <a:buSzPct val="95000"/>
            </a:pPr>
            <a:r>
              <a:rPr lang="es-ES" dirty="0"/>
              <a:t>En 1853 </a:t>
            </a:r>
            <a:r>
              <a:rPr lang="es-ES" b="1" dirty="0" err="1"/>
              <a:t>Lambeth</a:t>
            </a:r>
            <a:r>
              <a:rPr lang="es-ES" b="1" dirty="0"/>
              <a:t>  </a:t>
            </a:r>
            <a:r>
              <a:rPr lang="es-ES" b="1" dirty="0" err="1"/>
              <a:t>Water</a:t>
            </a:r>
            <a:r>
              <a:rPr lang="es-ES" b="1" dirty="0"/>
              <a:t> </a:t>
            </a:r>
            <a:r>
              <a:rPr lang="es-ES" b="1" dirty="0" err="1"/>
              <a:t>Company</a:t>
            </a:r>
            <a:r>
              <a:rPr lang="es-ES" b="1" dirty="0"/>
              <a:t> </a:t>
            </a:r>
            <a:r>
              <a:rPr lang="es-ES" dirty="0"/>
              <a:t>traslada sus instalaciones aguas arriba, mientras que </a:t>
            </a:r>
            <a:r>
              <a:rPr lang="es-ES" dirty="0" err="1"/>
              <a:t>Southwark</a:t>
            </a:r>
            <a:r>
              <a:rPr lang="es-ES" dirty="0"/>
              <a:t> and </a:t>
            </a:r>
            <a:r>
              <a:rPr lang="es-ES" dirty="0" err="1"/>
              <a:t>Vauxhall</a:t>
            </a:r>
            <a:r>
              <a:rPr lang="es-ES" dirty="0"/>
              <a:t>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Company</a:t>
            </a:r>
            <a:r>
              <a:rPr lang="es-ES" dirty="0"/>
              <a:t> mantiene sus instalaciones en el lugar original</a:t>
            </a:r>
          </a:p>
          <a:p>
            <a:pPr marL="274320" lvl="2" indent="-274320">
              <a:buClr>
                <a:schemeClr val="accent3"/>
              </a:buClr>
              <a:buSzPct val="95000"/>
            </a:pPr>
            <a:endParaRPr lang="es-ES" dirty="0"/>
          </a:p>
          <a:p>
            <a:endParaRPr lang="es-ES" dirty="0"/>
          </a:p>
        </p:txBody>
      </p:sp>
      <p:pic>
        <p:nvPicPr>
          <p:cNvPr id="10" name="9 Marcador de contenido" descr="lambethwaterworks1852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919430" y="2214554"/>
            <a:ext cx="5224570" cy="3500462"/>
          </a:xfr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70A3959-FBB2-1745-9476-E05829822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310</TotalTime>
  <Words>855</Words>
  <Application>Microsoft Macintosh PowerPoint</Application>
  <PresentationFormat>Presentación en pantalla (4:3)</PresentationFormat>
  <Paragraphs>103</Paragraphs>
  <Slides>33</Slides>
  <Notes>0</Notes>
  <HiddenSlides>0</HiddenSlides>
  <MMClips>26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7" baseType="lpstr">
      <vt:lpstr>Calibri</vt:lpstr>
      <vt:lpstr>Constantia</vt:lpstr>
      <vt:lpstr>Wingdings 2</vt:lpstr>
      <vt:lpstr>Flujo</vt:lpstr>
      <vt:lpstr>Presentación de PowerPoint</vt:lpstr>
      <vt:lpstr>John Snow y las epidemias de cólera en Londres </vt:lpstr>
      <vt:lpstr>Presentación de PowerPoint</vt:lpstr>
      <vt:lpstr>El río Támesis</vt:lpstr>
      <vt:lpstr>Las epidemias de cólera y el surgimiento de su hipótesis</vt:lpstr>
      <vt:lpstr>Hipótesis de Snow</vt:lpstr>
      <vt:lpstr>El agua del Támesis</vt:lpstr>
      <vt:lpstr>Presentación de PowerPoint</vt:lpstr>
      <vt:lpstr>Presentación de PowerPoint</vt:lpstr>
      <vt:lpstr>Un experimento natural a gran escala</vt:lpstr>
      <vt:lpstr>Presentación de PowerPoint</vt:lpstr>
      <vt:lpstr>Estudio de casos según las empresas de abastecimiento de agua</vt:lpstr>
      <vt:lpstr>El cólera cerca de Golden Square</vt:lpstr>
      <vt:lpstr>Presentación de PowerPoint</vt:lpstr>
      <vt:lpstr>Presentación de PowerPoint</vt:lpstr>
      <vt:lpstr>Bomba de uso público ubicada en Broad Street (foto actual)</vt:lpstr>
      <vt:lpstr>   Utilizó la georeferrenciación (mapas actuales)</vt:lpstr>
      <vt:lpstr>Georreferenciación de casos de cólera elaborada por John Snow</vt:lpstr>
      <vt:lpstr>Presentación de PowerPoint</vt:lpstr>
      <vt:lpstr>Se decide eliminar la bomba quitando su manubrio</vt:lpstr>
      <vt:lpstr>Hasta ahora es un estudio de casos: fueron estudiados sólo los muertos</vt:lpstr>
      <vt:lpstr>Sin embargo…</vt:lpstr>
      <vt:lpstr>La fábrica de la calle Polonia</vt:lpstr>
      <vt:lpstr>La fábrica de cerveza de la calle Broad, cerca del pozo</vt:lpstr>
      <vt:lpstr>Un estudio de casos y controles, confirma el descubrimiento de Snow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Tabla de contingencia</vt:lpstr>
      <vt:lpstr>Estadísticos utilizados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cólera cerca de Golden Square</dc:title>
  <dc:creator>Jorge</dc:creator>
  <cp:lastModifiedBy>Jorge Pavan</cp:lastModifiedBy>
  <cp:revision>39</cp:revision>
  <dcterms:created xsi:type="dcterms:W3CDTF">2011-10-27T14:04:46Z</dcterms:created>
  <dcterms:modified xsi:type="dcterms:W3CDTF">2020-09-28T11:04:03Z</dcterms:modified>
</cp:coreProperties>
</file>